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4"/>
  </p:notesMasterIdLst>
  <p:sldIdLst>
    <p:sldId id="256" r:id="rId2"/>
    <p:sldId id="330" r:id="rId3"/>
    <p:sldId id="260" r:id="rId4"/>
    <p:sldId id="261" r:id="rId5"/>
    <p:sldId id="257" r:id="rId6"/>
    <p:sldId id="258" r:id="rId7"/>
    <p:sldId id="284" r:id="rId8"/>
    <p:sldId id="285" r:id="rId9"/>
    <p:sldId id="263" r:id="rId10"/>
    <p:sldId id="286" r:id="rId11"/>
    <p:sldId id="265" r:id="rId12"/>
    <p:sldId id="287" r:id="rId13"/>
    <p:sldId id="288" r:id="rId14"/>
    <p:sldId id="289" r:id="rId15"/>
    <p:sldId id="290" r:id="rId16"/>
    <p:sldId id="291" r:id="rId17"/>
    <p:sldId id="267" r:id="rId18"/>
    <p:sldId id="264" r:id="rId19"/>
    <p:sldId id="266" r:id="rId20"/>
    <p:sldId id="280" r:id="rId21"/>
    <p:sldId id="268" r:id="rId22"/>
    <p:sldId id="269" r:id="rId23"/>
    <p:sldId id="279" r:id="rId24"/>
    <p:sldId id="270" r:id="rId25"/>
    <p:sldId id="271" r:id="rId26"/>
    <p:sldId id="281" r:id="rId27"/>
    <p:sldId id="272" r:id="rId28"/>
    <p:sldId id="282" r:id="rId29"/>
    <p:sldId id="273" r:id="rId30"/>
    <p:sldId id="274" r:id="rId31"/>
    <p:sldId id="275" r:id="rId32"/>
    <p:sldId id="292" r:id="rId33"/>
    <p:sldId id="293" r:id="rId34"/>
    <p:sldId id="276" r:id="rId35"/>
    <p:sldId id="277" r:id="rId36"/>
    <p:sldId id="278"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653" autoAdjust="0"/>
    <p:restoredTop sz="94610"/>
  </p:normalViewPr>
  <p:slideViewPr>
    <p:cSldViewPr snapToGrid="0" snapToObjects="1">
      <p:cViewPr varScale="1">
        <p:scale>
          <a:sx n="80" d="100"/>
          <a:sy n="80"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60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and introduce the session as a practical, scenario-based workshop.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decision lens for every scenario.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744139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movement across systems makes responsibilities appear confusing.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415257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395847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33978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247989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737791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98715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971455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9732978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646425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845828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729522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668414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825170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timed pause slide.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slowly; this scenario contains two distractors: former SCDJJ enrollment and the court order.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teams time to answer before reveal.</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E23CA-5E06-6F9E-6E24-C2F39A89B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BDEAA-23A8-792A-78BD-2C7F5A5D2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A901FA-7E6B-0429-76FA-F41B2742B888}"/>
              </a:ext>
            </a:extLst>
          </p:cNvPr>
          <p:cNvSpPr>
            <a:spLocks noGrp="1"/>
          </p:cNvSpPr>
          <p:nvPr>
            <p:ph type="body" idx="1"/>
          </p:nvPr>
        </p:nvSpPr>
        <p:spPr/>
        <p:txBody>
          <a:bodyPr/>
          <a:lstStyle/>
          <a:p>
            <a:r>
              <a:rPr lang="en-US" dirty="0"/>
              <a:t>Use this as a timed pause slide.</a:t>
            </a:r>
          </a:p>
        </p:txBody>
      </p:sp>
      <p:sp>
        <p:nvSpPr>
          <p:cNvPr id="4" name="Slide Number Placeholder 3">
            <a:extLst>
              <a:ext uri="{FF2B5EF4-FFF2-40B4-BE49-F238E27FC236}">
                <a16:creationId xmlns:a16="http://schemas.microsoft.com/office/drawing/2014/main" id="{DBDAF54A-DA76-982D-86D4-A244E190C84E}"/>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6294618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Clearly state the answer: current LEA is responsible.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operational debrief.</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B01F-FD82-F32B-4BDC-85427439BD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01C08-C597-CE1C-0422-FD2312B79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E66455-E5F2-488B-DFE6-6C80C2AF432A}"/>
              </a:ext>
            </a:extLst>
          </p:cNvPr>
          <p:cNvSpPr>
            <a:spLocks noGrp="1"/>
          </p:cNvSpPr>
          <p:nvPr>
            <p:ph type="body" idx="1"/>
          </p:nvPr>
        </p:nvSpPr>
        <p:spPr/>
        <p:txBody>
          <a:bodyPr/>
          <a:lstStyle/>
          <a:p>
            <a:r>
              <a:rPr lang="en-US" dirty="0"/>
              <a:t>Use this as a timed pause slide.</a:t>
            </a:r>
          </a:p>
        </p:txBody>
      </p:sp>
      <p:sp>
        <p:nvSpPr>
          <p:cNvPr id="4" name="Slide Number Placeholder 3">
            <a:extLst>
              <a:ext uri="{FF2B5EF4-FFF2-40B4-BE49-F238E27FC236}">
                <a16:creationId xmlns:a16="http://schemas.microsoft.com/office/drawing/2014/main" id="{860A4163-AE1E-393C-C59E-6CDA21F46E5F}"/>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3909496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behavior/disability discussion.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should identify data sources and processes.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AF350-562F-111B-6B82-196F76A02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68A6C-A276-0CE6-CE83-88CE940FD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5F50D-5A07-0D36-A964-A107BEECB3B1}"/>
              </a:ext>
            </a:extLst>
          </p:cNvPr>
          <p:cNvSpPr>
            <a:spLocks noGrp="1"/>
          </p:cNvSpPr>
          <p:nvPr>
            <p:ph type="body" idx="1"/>
          </p:nvPr>
        </p:nvSpPr>
        <p:spPr/>
        <p:txBody>
          <a:bodyPr/>
          <a:lstStyle/>
          <a:p>
            <a:r>
              <a:rPr lang="en-US" dirty="0"/>
              <a:t>Use this as a timed pause slide.</a:t>
            </a:r>
          </a:p>
        </p:txBody>
      </p:sp>
      <p:sp>
        <p:nvSpPr>
          <p:cNvPr id="4" name="Slide Number Placeholder 3">
            <a:extLst>
              <a:ext uri="{FF2B5EF4-FFF2-40B4-BE49-F238E27FC236}">
                <a16:creationId xmlns:a16="http://schemas.microsoft.com/office/drawing/2014/main" id="{BD687BC2-5783-79E8-B02A-34290FECADBB}"/>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2680634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Balance over- and under-identification.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43B54-71DC-54E3-042B-7D2CA454B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51259-15A0-646B-E1CD-3E9C9F2C3B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1A5B4-207A-D6B5-714F-191D8212C9D6}"/>
              </a:ext>
            </a:extLst>
          </p:cNvPr>
          <p:cNvSpPr>
            <a:spLocks noGrp="1"/>
          </p:cNvSpPr>
          <p:nvPr>
            <p:ph type="body" idx="1"/>
          </p:nvPr>
        </p:nvSpPr>
        <p:spPr/>
        <p:txBody>
          <a:bodyPr/>
          <a:lstStyle/>
          <a:p>
            <a:r>
              <a:rPr lang="en-US" dirty="0"/>
              <a:t>Use this as a timed pause slide.</a:t>
            </a:r>
          </a:p>
        </p:txBody>
      </p:sp>
      <p:sp>
        <p:nvSpPr>
          <p:cNvPr id="4" name="Slide Number Placeholder 3">
            <a:extLst>
              <a:ext uri="{FF2B5EF4-FFF2-40B4-BE49-F238E27FC236}">
                <a16:creationId xmlns:a16="http://schemas.microsoft.com/office/drawing/2014/main" id="{886AE14D-FF8B-4D3A-3A78-078A547AEE1D}"/>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125670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reentry scenario.</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enrollment, comparable services, and placement.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Debrief with the reentry principle.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8F6EF"/>
        </a:solidFill>
        <a:effectLst/>
      </p:bgPr>
    </p:bg>
    <p:spTree>
      <p:nvGrpSpPr>
        <p:cNvPr id="1" name=""/>
        <p:cNvGrpSpPr/>
        <p:nvPr/>
      </p:nvGrpSpPr>
      <p:grpSpPr>
        <a:xfrm>
          <a:off x="0" y="0"/>
          <a:ext cx="0" cy="0"/>
          <a:chOff x="0" y="0"/>
          <a:chExt cx="0" cy="0"/>
        </a:xfrm>
      </p:grpSpPr>
      <p:sp>
        <p:nvSpPr>
          <p:cNvPr id="2" name="Shape 0"/>
          <p:cNvSpPr/>
          <p:nvPr/>
        </p:nvSpPr>
        <p:spPr>
          <a:xfrm>
            <a:off x="411480" y="6519672"/>
            <a:ext cx="11384280" cy="0"/>
          </a:xfrm>
          <a:prstGeom prst="line">
            <a:avLst/>
          </a:prstGeom>
          <a:noFill/>
          <a:ln w="8890">
            <a:solidFill>
              <a:srgbClr val="D4B253"/>
            </a:solidFill>
            <a:prstDash val="solid"/>
          </a:ln>
        </p:spPr>
        <p:txBody>
          <a:bodyPr/>
          <a:lstStyle/>
          <a:p>
            <a:endParaRPr lang="en-US"/>
          </a:p>
        </p:txBody>
      </p:sp>
      <p:sp>
        <p:nvSpPr>
          <p:cNvPr id="3" name="Text 1"/>
          <p:cNvSpPr/>
          <p:nvPr/>
        </p:nvSpPr>
        <p:spPr>
          <a:xfrm>
            <a:off x="411480" y="6574536"/>
            <a:ext cx="6217920" cy="164592"/>
          </a:xfrm>
          <a:prstGeom prst="rect">
            <a:avLst/>
          </a:prstGeom>
          <a:noFill/>
          <a:ln/>
        </p:spPr>
        <p:txBody>
          <a:bodyPr wrap="square" lIns="0" tIns="0" rIns="0" bIns="0" rtlCol="0" anchor="ctr"/>
          <a:lstStyle/>
          <a:p>
            <a:pPr marL="0" indent="0">
              <a:buNone/>
            </a:pPr>
            <a:r>
              <a:rPr lang="en-US" sz="650" dirty="0">
                <a:solidFill>
                  <a:srgbClr val="1B2E55"/>
                </a:solidFill>
                <a:latin typeface="Aptos" pitchFamily="34" charset="0"/>
                <a:ea typeface="Aptos" pitchFamily="34" charset="-122"/>
                <a:cs typeface="Aptos" pitchFamily="34" charset="-120"/>
              </a:rPr>
              <a:t>Presentation created by Dr. Cheryl Hubbard-George | © 2026 All rights reserved.</a:t>
            </a:r>
            <a:endParaRPr lang="en-US" sz="650" dirty="0"/>
          </a:p>
        </p:txBody>
      </p:sp>
      <p:sp>
        <p:nvSpPr>
          <p:cNvPr id="4" name="Text 2"/>
          <p:cNvSpPr/>
          <p:nvPr/>
        </p:nvSpPr>
        <p:spPr>
          <a:xfrm>
            <a:off x="7452360" y="6574536"/>
            <a:ext cx="4343400" cy="164592"/>
          </a:xfrm>
          <a:prstGeom prst="rect">
            <a:avLst/>
          </a:prstGeom>
          <a:noFill/>
          <a:ln/>
        </p:spPr>
        <p:txBody>
          <a:bodyPr wrap="square" lIns="0" tIns="0" rIns="0" bIns="0" rtlCol="0" anchor="ctr"/>
          <a:lstStyle/>
          <a:p>
            <a:pPr marL="0" indent="0" algn="r">
              <a:buNone/>
            </a:pPr>
            <a:r>
              <a:rPr lang="en-US" sz="650" dirty="0">
                <a:solidFill>
                  <a:srgbClr val="1B2E55"/>
                </a:solidFill>
                <a:latin typeface="Aptos" pitchFamily="34" charset="0"/>
                <a:ea typeface="Aptos" pitchFamily="34" charset="-122"/>
                <a:cs typeface="Aptos" pitchFamily="34" charset="-120"/>
              </a:rPr>
              <a:t>TASC | JUSTICE-AFFECTED YOUTH | COLLABORATION</a:t>
            </a:r>
            <a:endParaRPr lang="en-US" sz="65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slide" Target="slide44.xml"/><Relationship Id="rId13" Type="http://schemas.openxmlformats.org/officeDocument/2006/relationships/slide" Target="slide54.xml"/><Relationship Id="rId18" Type="http://schemas.openxmlformats.org/officeDocument/2006/relationships/slide" Target="slide64.xml"/><Relationship Id="rId3" Type="http://schemas.openxmlformats.org/officeDocument/2006/relationships/slide" Target="slide34.xml"/><Relationship Id="rId7" Type="http://schemas.openxmlformats.org/officeDocument/2006/relationships/slide" Target="slide42.xml"/><Relationship Id="rId12" Type="http://schemas.openxmlformats.org/officeDocument/2006/relationships/slide" Target="slide52.xml"/><Relationship Id="rId17" Type="http://schemas.openxmlformats.org/officeDocument/2006/relationships/slide" Target="slide62.xml"/><Relationship Id="rId2" Type="http://schemas.openxmlformats.org/officeDocument/2006/relationships/notesSlide" Target="../notesSlides/notesSlide32.xml"/><Relationship Id="rId16" Type="http://schemas.openxmlformats.org/officeDocument/2006/relationships/slide" Target="slide60.xml"/><Relationship Id="rId20" Type="http://schemas.openxmlformats.org/officeDocument/2006/relationships/slide" Target="slide68.xml"/><Relationship Id="rId1" Type="http://schemas.openxmlformats.org/officeDocument/2006/relationships/slideLayout" Target="../slideLayouts/slideLayout1.xml"/><Relationship Id="rId6" Type="http://schemas.openxmlformats.org/officeDocument/2006/relationships/slide" Target="slide40.xml"/><Relationship Id="rId11" Type="http://schemas.openxmlformats.org/officeDocument/2006/relationships/slide" Target="slide50.xml"/><Relationship Id="rId5" Type="http://schemas.openxmlformats.org/officeDocument/2006/relationships/slide" Target="slide38.xml"/><Relationship Id="rId15" Type="http://schemas.openxmlformats.org/officeDocument/2006/relationships/slide" Target="slide58.xml"/><Relationship Id="rId10" Type="http://schemas.openxmlformats.org/officeDocument/2006/relationships/slide" Target="slide48.xml"/><Relationship Id="rId19" Type="http://schemas.openxmlformats.org/officeDocument/2006/relationships/slide" Target="slide66.xml"/><Relationship Id="rId4" Type="http://schemas.openxmlformats.org/officeDocument/2006/relationships/slide" Target="slide36.xml"/><Relationship Id="rId9" Type="http://schemas.openxmlformats.org/officeDocument/2006/relationships/slide" Target="slide46.xml"/><Relationship Id="rId14" Type="http://schemas.openxmlformats.org/officeDocument/2006/relationships/slide" Target="slide56.xml"/></Relationships>
</file>

<file path=ppt/slides/_rels/slide34.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33.xml"/></Relationships>
</file>

<file path=ppt/slides/_rels/slide3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slide" Target="slide37.xml"/><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33.xml"/></Relationships>
</file>

<file path=ppt/slides/_rels/slide3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slide" Target="slide33.xml"/></Relationships>
</file>

<file path=ppt/slides/_rels/slide39.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33.xml"/></Relationships>
</file>

<file path=ppt/slides/_rels/slide4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slide" Target="slide33.xml"/></Relationships>
</file>

<file path=ppt/slides/_rels/slide43.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33.xml"/></Relationships>
</file>

<file path=ppt/slides/_rels/slide4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33.xml"/></Relationships>
</file>

<file path=ppt/slides/_rels/slide4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8.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slide" Target="slide33.xml"/></Relationships>
</file>

<file path=ppt/slides/_rels/slide49.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0.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notesSlide" Target="../notesSlides/notesSlide4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33.xml"/></Relationships>
</file>

<file path=ppt/slides/_rels/slide5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slide" Target="slide33.xml"/></Relationships>
</file>

<file path=ppt/slides/_rels/slide53.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4.xml.rels><?xml version="1.0" encoding="UTF-8" standalone="yes"?>
<Relationships xmlns="http://schemas.openxmlformats.org/package/2006/relationships"><Relationship Id="rId3" Type="http://schemas.openxmlformats.org/officeDocument/2006/relationships/slide" Target="slide55.xml"/><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33.xml"/></Relationships>
</file>

<file path=ppt/slides/_rels/slide5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slide" Target="slide57.xml"/><Relationship Id="rId2" Type="http://schemas.openxmlformats.org/officeDocument/2006/relationships/notesSlide" Target="../notesSlides/notesSlide5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33.xml"/></Relationships>
</file>

<file path=ppt/slides/_rels/slide5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8.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slide" Target="slide33.xml"/></Relationships>
</file>

<file path=ppt/slides/_rels/slide59.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60.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slide" Target="slide33.xml"/></Relationships>
</file>

<file path=ppt/slides/_rels/slide6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2.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11.jpg"/><Relationship Id="rId4" Type="http://schemas.openxmlformats.org/officeDocument/2006/relationships/slide" Target="slide33.xml"/></Relationships>
</file>

<file path=ppt/slides/_rels/slide63.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4.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slide" Target="slide33.xml"/></Relationships>
</file>

<file path=ppt/slides/_rels/slide6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slide" Target="slide33.xml"/></Relationships>
</file>

<file path=ppt/slides/_rels/slide67.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slide" Target="slide69.xml"/><Relationship Id="rId2" Type="http://schemas.openxmlformats.org/officeDocument/2006/relationships/notesSlide" Target="../notesSlides/notesSlide67.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slide" Target="slide33.xml"/></Relationships>
</file>

<file path=ppt/slides/_rels/slide69.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70.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notesSlide" Target="../notesSlides/notesSlide69.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slide" Target="slide33.xml"/></Relationships>
</file>

<file path=ppt/slides/_rels/slide71.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02920" y="64008"/>
            <a:ext cx="7132320" cy="589783"/>
          </a:xfrm>
          <a:prstGeom prst="rect">
            <a:avLst/>
          </a:prstGeom>
          <a:noFill/>
          <a:ln/>
        </p:spPr>
        <p:txBody>
          <a:bodyPr wrap="square" lIns="0" tIns="0" rIns="0" bIns="0" rtlCol="0" anchor="ctr"/>
          <a:lstStyle/>
          <a:p>
            <a:pPr marL="0" indent="0">
              <a:buNone/>
            </a:pPr>
            <a:r>
              <a:rPr lang="en-US" sz="1600" b="1" dirty="0">
                <a:solidFill>
                  <a:srgbClr val="1B2E55"/>
                </a:solidFill>
                <a:latin typeface="Aptos" pitchFamily="34" charset="0"/>
                <a:ea typeface="Aptos" pitchFamily="34" charset="-122"/>
                <a:cs typeface="Aptos" pitchFamily="34" charset="-120"/>
              </a:rPr>
              <a:t>TASC CONFERENCE | SPECIAL POPULATIONS | JUSTICE-AFFECTED YOUTH</a:t>
            </a:r>
            <a:endParaRPr lang="en-US" sz="160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896112"/>
            <a:ext cx="5760720" cy="960120"/>
          </a:xfrm>
          <a:prstGeom prst="rect">
            <a:avLst/>
          </a:prstGeom>
          <a:noFill/>
          <a:ln/>
        </p:spPr>
        <p:txBody>
          <a:bodyPr wrap="square" lIns="0" tIns="0" rIns="0" bIns="0" rtlCol="0" anchor="ctr">
            <a:normAutofit/>
          </a:bodyPr>
          <a:lstStyle/>
          <a:p>
            <a:pPr marL="0" indent="0">
              <a:buNone/>
            </a:pPr>
            <a:r>
              <a:rPr lang="en-US" sz="3100" b="1" dirty="0">
                <a:solidFill>
                  <a:srgbClr val="1B2E55"/>
                </a:solidFill>
                <a:latin typeface="Georgia" pitchFamily="34" charset="0"/>
                <a:ea typeface="Georgia" pitchFamily="34" charset="-122"/>
                <a:cs typeface="Georgia" pitchFamily="34" charset="-120"/>
              </a:rPr>
              <a:t>Justice-Affected Youth</a:t>
            </a:r>
            <a:endParaRPr lang="en-US" sz="3100" dirty="0"/>
          </a:p>
          <a:p>
            <a:pPr marL="0" indent="0">
              <a:buNone/>
            </a:pPr>
            <a:r>
              <a:rPr lang="en-US" sz="3100" b="1" dirty="0">
                <a:solidFill>
                  <a:srgbClr val="1B2E55"/>
                </a:solidFill>
                <a:latin typeface="Georgia" pitchFamily="34" charset="0"/>
                <a:ea typeface="Georgia" pitchFamily="34" charset="-122"/>
                <a:cs typeface="Georgia" pitchFamily="34" charset="-120"/>
              </a:rPr>
              <a:t>with Disabilities</a:t>
            </a:r>
            <a:endParaRPr lang="en-US" sz="3100" dirty="0"/>
          </a:p>
        </p:txBody>
      </p:sp>
      <p:sp>
        <p:nvSpPr>
          <p:cNvPr id="5" name="Text 3"/>
          <p:cNvSpPr/>
          <p:nvPr/>
        </p:nvSpPr>
        <p:spPr>
          <a:xfrm>
            <a:off x="530352" y="2487168"/>
            <a:ext cx="5577840" cy="320040"/>
          </a:xfrm>
          <a:prstGeom prst="rect">
            <a:avLst/>
          </a:prstGeom>
          <a:noFill/>
          <a:ln/>
        </p:spPr>
        <p:txBody>
          <a:bodyPr wrap="square" lIns="0" tIns="0" rIns="0" bIns="0" rtlCol="0" anchor="ctr">
            <a:noAutofit/>
          </a:bodyPr>
          <a:lstStyle/>
          <a:p>
            <a:pPr marL="0" indent="0">
              <a:buNone/>
            </a:pPr>
            <a:r>
              <a:rPr lang="en-US" sz="2000" b="1" dirty="0">
                <a:solidFill>
                  <a:srgbClr val="0D7A78"/>
                </a:solidFill>
                <a:latin typeface="Aptos Display" pitchFamily="34" charset="0"/>
                <a:ea typeface="Aptos Display" pitchFamily="34" charset="-122"/>
                <a:cs typeface="Aptos Display" pitchFamily="34" charset="-120"/>
              </a:rPr>
              <a:t>Educational Rights • Agency Responsibilities • Collaborative Practices</a:t>
            </a:r>
            <a:endParaRPr lang="en-US" sz="2000" dirty="0"/>
          </a:p>
        </p:txBody>
      </p:sp>
      <p:sp>
        <p:nvSpPr>
          <p:cNvPr id="6" name="Text 4"/>
          <p:cNvSpPr/>
          <p:nvPr/>
        </p:nvSpPr>
        <p:spPr>
          <a:xfrm>
            <a:off x="530352" y="3154680"/>
            <a:ext cx="5120640" cy="411480"/>
          </a:xfrm>
          <a:prstGeom prst="rect">
            <a:avLst/>
          </a:prstGeom>
          <a:noFill/>
          <a:ln/>
        </p:spPr>
        <p:txBody>
          <a:bodyPr wrap="square" lIns="381" tIns="381" rIns="381" bIns="381" rtlCol="0" anchor="ctr">
            <a:noAutofit/>
          </a:bodyPr>
          <a:lstStyle/>
          <a:p>
            <a:pPr marL="0" indent="0">
              <a:buNone/>
            </a:pPr>
            <a:r>
              <a:rPr lang="en-US" sz="1600" dirty="0">
                <a:solidFill>
                  <a:srgbClr val="1F2933"/>
                </a:solidFill>
                <a:latin typeface="Aptos" pitchFamily="34" charset="0"/>
                <a:ea typeface="Aptos" pitchFamily="34" charset="-122"/>
                <a:cs typeface="Aptos" pitchFamily="34" charset="-120"/>
              </a:rPr>
              <a:t>A scenario-based workshop</a:t>
            </a:r>
            <a:endParaRPr lang="en-US" sz="1600" dirty="0"/>
          </a:p>
        </p:txBody>
      </p:sp>
      <p:sp>
        <p:nvSpPr>
          <p:cNvPr id="7" name="Text 5"/>
          <p:cNvSpPr/>
          <p:nvPr/>
        </p:nvSpPr>
        <p:spPr>
          <a:xfrm>
            <a:off x="530352" y="4043887"/>
            <a:ext cx="5029200" cy="502920"/>
          </a:xfrm>
          <a:prstGeom prst="roundRect">
            <a:avLst>
              <a:gd name="adj" fmla="val 14545"/>
            </a:avLst>
          </a:prstGeom>
          <a:solidFill>
            <a:srgbClr val="D4B253"/>
          </a:solidFill>
          <a:ln/>
        </p:spPr>
        <p:txBody>
          <a:bodyPr wrap="square" lIns="508" tIns="508" rIns="508" bIns="508" rtlCol="0" anchor="ctr">
            <a:normAutofit fontScale="62500" lnSpcReduction="20000"/>
          </a:bodyPr>
          <a:lstStyle/>
          <a:p>
            <a:pPr algn="ctr"/>
            <a:r>
              <a:rPr lang="en-US" sz="2300" b="1" dirty="0">
                <a:solidFill>
                  <a:srgbClr val="1B2E55"/>
                </a:solidFill>
                <a:latin typeface="Georgia" pitchFamily="34" charset="0"/>
                <a:ea typeface="Georgia" pitchFamily="34" charset="-122"/>
                <a:cs typeface="Georgia" pitchFamily="34" charset="-120"/>
              </a:rPr>
              <a:t>“Reentry is not a justification for pressing a more restrictive reset button”.</a:t>
            </a:r>
            <a:endParaRPr lang="en-US" sz="2300" dirty="0"/>
          </a:p>
          <a:p>
            <a:pPr marL="0" indent="0" algn="ctr">
              <a:buNone/>
            </a:pPr>
            <a:r>
              <a:rPr lang="en-US" sz="1500" b="1" dirty="0">
                <a:solidFill>
                  <a:srgbClr val="1B2E55"/>
                </a:solidFill>
                <a:latin typeface="Aptos" pitchFamily="34" charset="0"/>
                <a:ea typeface="Aptos" pitchFamily="34" charset="-122"/>
                <a:cs typeface="Aptos" pitchFamily="34" charset="-120"/>
              </a:rPr>
              <a:t>.</a:t>
            </a:r>
            <a:endParaRPr lang="en-US" sz="1500" dirty="0"/>
          </a:p>
        </p:txBody>
      </p:sp>
      <p:pic>
        <p:nvPicPr>
          <p:cNvPr id="8" name="Image 0" descr="/mnt/data/a_wide_professional_conference_workshop_scene_in.png"/>
          <p:cNvPicPr>
            <a:picLocks noChangeAspect="1"/>
          </p:cNvPicPr>
          <p:nvPr/>
        </p:nvPicPr>
        <p:blipFill>
          <a:blip r:embed="rId3"/>
          <a:stretch>
            <a:fillRect/>
          </a:stretch>
        </p:blipFill>
        <p:spPr>
          <a:xfrm>
            <a:off x="6541010" y="653791"/>
            <a:ext cx="4572000" cy="4419911"/>
          </a:xfrm>
          <a:prstGeom prst="rect">
            <a:avLst/>
          </a:prstGeom>
        </p:spPr>
      </p:pic>
      <p:sp>
        <p:nvSpPr>
          <p:cNvPr id="9" name="Text 6"/>
          <p:cNvSpPr/>
          <p:nvPr/>
        </p:nvSpPr>
        <p:spPr>
          <a:xfrm>
            <a:off x="530352" y="5989320"/>
            <a:ext cx="5303520" cy="182880"/>
          </a:xfrm>
          <a:prstGeom prst="rect">
            <a:avLst/>
          </a:prstGeom>
          <a:noFill/>
          <a:ln/>
        </p:spPr>
        <p:txBody>
          <a:bodyPr wrap="square" lIns="381" tIns="381" rIns="381" bIns="381" rtlCol="0" anchor="ctr">
            <a:normAutofit fontScale="70000" lnSpcReduction="20000"/>
          </a:bodyPr>
          <a:lstStyle/>
          <a:p>
            <a:pPr marL="0" indent="0">
              <a:buNone/>
            </a:pPr>
            <a:r>
              <a:rPr lang="en-US" sz="2000" dirty="0">
                <a:solidFill>
                  <a:srgbClr val="5B6573"/>
                </a:solidFill>
                <a:latin typeface="Aptos" pitchFamily="34" charset="0"/>
                <a:ea typeface="Aptos" pitchFamily="34" charset="-122"/>
                <a:cs typeface="Aptos" pitchFamily="34" charset="-120"/>
              </a:rPr>
              <a:t>Created by Dr. Cheryl Hubbard-George | © 2026 All rights reserved</a:t>
            </a:r>
            <a:r>
              <a:rPr lang="en-US" sz="850" dirty="0">
                <a:solidFill>
                  <a:srgbClr val="5B6573"/>
                </a:solidFill>
                <a:latin typeface="Aptos" pitchFamily="34" charset="0"/>
                <a:ea typeface="Aptos" pitchFamily="34" charset="-122"/>
                <a:cs typeface="Aptos" pitchFamily="34" charset="-120"/>
              </a:rPr>
              <a:t>.</a:t>
            </a:r>
            <a:endParaRPr lang="en-US" sz="85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1</a:t>
            </a:fld>
            <a:endParaRPr lang="en-US"/>
          </a:p>
        </p:txBody>
      </p:sp>
      <p:sp>
        <p:nvSpPr>
          <p:cNvPr id="10" name="TextBox 9">
            <a:extLst>
              <a:ext uri="{FF2B5EF4-FFF2-40B4-BE49-F238E27FC236}">
                <a16:creationId xmlns:a16="http://schemas.microsoft.com/office/drawing/2014/main" id="{992B2D82-3806-5614-2F4A-8F1382046F20}"/>
              </a:ext>
            </a:extLst>
          </p:cNvPr>
          <p:cNvSpPr txBox="1"/>
          <p:nvPr/>
        </p:nvSpPr>
        <p:spPr>
          <a:xfrm>
            <a:off x="16459200" y="1524000"/>
            <a:ext cx="184731" cy="369332"/>
          </a:xfrm>
          <a:prstGeom prst="rect">
            <a:avLst/>
          </a:prstGeom>
          <a:noFill/>
        </p:spPr>
        <p:txBody>
          <a:bodyPr wrap="none" rtlCol="0">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4B2B19-68EC-6EEF-7D18-6C1F29B4C6E2}"/>
              </a:ext>
            </a:extLst>
          </p:cNvPr>
          <p:cNvPicPr>
            <a:picLocks noChangeAspect="1"/>
          </p:cNvPicPr>
          <p:nvPr/>
        </p:nvPicPr>
        <p:blipFill>
          <a:blip r:embed="rId2"/>
          <a:stretch>
            <a:fillRect/>
          </a:stretch>
        </p:blipFill>
        <p:spPr>
          <a:xfrm>
            <a:off x="274538" y="163189"/>
            <a:ext cx="11642923" cy="6531621"/>
          </a:xfrm>
          <a:prstGeom prst="rect">
            <a:avLst/>
          </a:prstGeom>
        </p:spPr>
      </p:pic>
    </p:spTree>
    <p:extLst>
      <p:ext uri="{BB962C8B-B14F-4D97-AF65-F5344CB8AC3E}">
        <p14:creationId xmlns:p14="http://schemas.microsoft.com/office/powerpoint/2010/main" val="1071584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A PRACTICAL DECISION LENS</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6035040" cy="960120"/>
          </a:xfrm>
          <a:prstGeom prst="rect">
            <a:avLst/>
          </a:prstGeom>
          <a:noFill/>
          <a:ln/>
        </p:spPr>
        <p:txBody>
          <a:bodyPr wrap="square" lIns="0" tIns="0" rIns="0" bIns="0" rtlCol="0" anchor="ctr">
            <a:normAutofit/>
          </a:bodyPr>
          <a:lstStyle/>
          <a:p>
            <a:pPr marL="0" indent="0">
              <a:buNone/>
            </a:pPr>
            <a:r>
              <a:rPr lang="en-US" sz="3000" b="1" dirty="0">
                <a:solidFill>
                  <a:srgbClr val="1B2E55"/>
                </a:solidFill>
                <a:latin typeface="Georgia" pitchFamily="34" charset="0"/>
                <a:ea typeface="Georgia" pitchFamily="34" charset="-122"/>
                <a:cs typeface="Georgia" pitchFamily="34" charset="-120"/>
              </a:rPr>
              <a:t>Three questions to ask every time</a:t>
            </a:r>
            <a:endParaRPr lang="en-US" sz="3000" dirty="0"/>
          </a:p>
        </p:txBody>
      </p:sp>
      <p:pic>
        <p:nvPicPr>
          <p:cNvPr id="5" name="Image 0" descr="/mnt/data/wide_well_lit_modern_school_office_meeting_scene.png"/>
          <p:cNvPicPr>
            <a:picLocks noChangeAspect="1"/>
          </p:cNvPicPr>
          <p:nvPr/>
        </p:nvPicPr>
        <p:blipFill>
          <a:blip r:embed="rId3"/>
          <a:stretch>
            <a:fillRect/>
          </a:stretch>
        </p:blipFill>
        <p:spPr>
          <a:xfrm>
            <a:off x="6537960" y="777240"/>
            <a:ext cx="5120640" cy="5129038"/>
          </a:xfrm>
          <a:prstGeom prst="rect">
            <a:avLst/>
          </a:prstGeom>
        </p:spPr>
      </p:pic>
      <p:sp>
        <p:nvSpPr>
          <p:cNvPr id="6" name="Text 3"/>
          <p:cNvSpPr/>
          <p:nvPr/>
        </p:nvSpPr>
        <p:spPr>
          <a:xfrm>
            <a:off x="685800" y="2331720"/>
            <a:ext cx="5303520" cy="594360"/>
          </a:xfrm>
          <a:prstGeom prst="roundRect">
            <a:avLst>
              <a:gd name="adj" fmla="val 12308"/>
            </a:avLst>
          </a:prstGeom>
          <a:solidFill>
            <a:srgbClr val="EAF3F5"/>
          </a:solidFill>
          <a:ln>
            <a:solidFill>
              <a:srgbClr val="FFFFFF">
                <a:alpha val="70000"/>
              </a:srgbClr>
            </a:solidFill>
          </a:ln>
        </p:spPr>
        <p:txBody>
          <a:bodyPr wrap="square" lIns="1524" tIns="1524" rIns="1524" bIns="1524" rtlCol="0" anchor="ctr">
            <a:normAutofit/>
          </a:bodyPr>
          <a:lstStyle/>
          <a:p>
            <a:pPr marL="0" indent="0">
              <a:buNone/>
            </a:pPr>
            <a:r>
              <a:rPr lang="en-US" sz="1700" dirty="0">
                <a:solidFill>
                  <a:srgbClr val="1F2933"/>
                </a:solidFill>
                <a:latin typeface="Aptos" pitchFamily="34" charset="0"/>
                <a:ea typeface="Aptos" pitchFamily="34" charset="-122"/>
                <a:cs typeface="Aptos" pitchFamily="34" charset="-120"/>
              </a:rPr>
              <a:t>1   Where is the student educationally enrolled?</a:t>
            </a:r>
            <a:endParaRPr lang="en-US" sz="1700" dirty="0"/>
          </a:p>
        </p:txBody>
      </p:sp>
      <p:sp>
        <p:nvSpPr>
          <p:cNvPr id="7" name="Text 4"/>
          <p:cNvSpPr/>
          <p:nvPr/>
        </p:nvSpPr>
        <p:spPr>
          <a:xfrm>
            <a:off x="685800" y="3154680"/>
            <a:ext cx="5303520" cy="594360"/>
          </a:xfrm>
          <a:prstGeom prst="roundRect">
            <a:avLst>
              <a:gd name="adj" fmla="val 12308"/>
            </a:avLst>
          </a:prstGeom>
          <a:solidFill>
            <a:srgbClr val="EAF3F5"/>
          </a:solidFill>
          <a:ln>
            <a:solidFill>
              <a:srgbClr val="FFFFFF">
                <a:alpha val="70000"/>
              </a:srgbClr>
            </a:solidFill>
          </a:ln>
        </p:spPr>
        <p:txBody>
          <a:bodyPr wrap="square" lIns="1524" tIns="1524" rIns="1524" bIns="1524" rtlCol="0" anchor="ctr">
            <a:normAutofit/>
          </a:bodyPr>
          <a:lstStyle/>
          <a:p>
            <a:pPr marL="0" indent="0">
              <a:buNone/>
            </a:pPr>
            <a:r>
              <a:rPr lang="en-US" sz="1700" dirty="0">
                <a:solidFill>
                  <a:srgbClr val="1F2933"/>
                </a:solidFill>
                <a:latin typeface="Aptos" pitchFamily="34" charset="0"/>
                <a:ea typeface="Aptos" pitchFamily="34" charset="-122"/>
                <a:cs typeface="Aptos" pitchFamily="34" charset="-120"/>
              </a:rPr>
              <a:t>2   Which LEA is responsible right now?</a:t>
            </a:r>
            <a:endParaRPr lang="en-US" sz="1700" dirty="0"/>
          </a:p>
        </p:txBody>
      </p:sp>
      <p:sp>
        <p:nvSpPr>
          <p:cNvPr id="8" name="Text 5"/>
          <p:cNvSpPr/>
          <p:nvPr/>
        </p:nvSpPr>
        <p:spPr>
          <a:xfrm>
            <a:off x="685800" y="3977640"/>
            <a:ext cx="5303520" cy="658368"/>
          </a:xfrm>
          <a:prstGeom prst="roundRect">
            <a:avLst>
              <a:gd name="adj" fmla="val 11111"/>
            </a:avLst>
          </a:prstGeom>
          <a:solidFill>
            <a:srgbClr val="EAF3F5"/>
          </a:solidFill>
          <a:ln>
            <a:solidFill>
              <a:srgbClr val="FFFFFF">
                <a:alpha val="70000"/>
              </a:srgbClr>
            </a:solidFill>
          </a:ln>
        </p:spPr>
        <p:txBody>
          <a:bodyPr wrap="square" lIns="1524" tIns="1524" rIns="1524" bIns="1524" rtlCol="0" anchor="ctr">
            <a:normAutofit/>
          </a:bodyPr>
          <a:lstStyle/>
          <a:p>
            <a:pPr marL="0" indent="0">
              <a:buNone/>
            </a:pPr>
            <a:r>
              <a:rPr lang="en-US" sz="1700" dirty="0">
                <a:solidFill>
                  <a:srgbClr val="1F2933"/>
                </a:solidFill>
                <a:latin typeface="Aptos" pitchFamily="34" charset="0"/>
                <a:ea typeface="Aptos" pitchFamily="34" charset="-122"/>
                <a:cs typeface="Aptos" pitchFamily="34" charset="-120"/>
              </a:rPr>
              <a:t>3   What must happen next to maintain FAPE and continuity?</a:t>
            </a:r>
            <a:endParaRPr lang="en-US" sz="17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3</a:t>
            </a:fld>
            <a:endParaRPr lang="en-US"/>
          </a:p>
        </p:txBody>
      </p:sp>
    </p:spTree>
    <p:extLst>
      <p:ext uri="{BB962C8B-B14F-4D97-AF65-F5344CB8AC3E}">
        <p14:creationId xmlns:p14="http://schemas.microsoft.com/office/powerpoint/2010/main" val="10825570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JUSTICE-AFFECTED YOUTH MOVE THROUGH MULTIPLE SYSTEMS</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868680"/>
            <a:ext cx="6400800" cy="960120"/>
          </a:xfrm>
          <a:prstGeom prst="rect">
            <a:avLst/>
          </a:prstGeom>
          <a:noFill/>
          <a:ln/>
        </p:spPr>
        <p:txBody>
          <a:bodyPr wrap="square" lIns="0" tIns="0" rIns="0" bIns="0" rtlCol="0" anchor="ctr">
            <a:normAutofit/>
          </a:bodyPr>
          <a:lstStyle/>
          <a:p>
            <a:pPr marL="0" indent="0">
              <a:buNone/>
            </a:pPr>
            <a:r>
              <a:rPr lang="en-US" sz="3000" b="1" dirty="0">
                <a:solidFill>
                  <a:srgbClr val="1B2E55"/>
                </a:solidFill>
                <a:latin typeface="Georgia" pitchFamily="34" charset="0"/>
                <a:ea typeface="Georgia" pitchFamily="34" charset="-122"/>
                <a:cs typeface="Georgia" pitchFamily="34" charset="-120"/>
              </a:rPr>
              <a:t>The map can change quickly</a:t>
            </a:r>
            <a:endParaRPr lang="en-US" sz="3000" dirty="0"/>
          </a:p>
        </p:txBody>
      </p:sp>
      <p:sp>
        <p:nvSpPr>
          <p:cNvPr id="5" name="Text 3"/>
          <p:cNvSpPr/>
          <p:nvPr/>
        </p:nvSpPr>
        <p:spPr>
          <a:xfrm>
            <a:off x="530352" y="2057400"/>
            <a:ext cx="6400800" cy="320040"/>
          </a:xfrm>
          <a:prstGeom prst="rect">
            <a:avLst/>
          </a:prstGeom>
          <a:noFill/>
          <a:ln/>
        </p:spPr>
        <p:txBody>
          <a:bodyPr wrap="square" lIns="0" tIns="0" rIns="0" bIns="0" rtlCol="0" anchor="ctr">
            <a:normAutofit/>
          </a:bodyPr>
          <a:lstStyle/>
          <a:p>
            <a:pPr marL="0" indent="0">
              <a:buNone/>
            </a:pPr>
            <a:r>
              <a:rPr lang="en-US" sz="1700" b="1" dirty="0">
                <a:solidFill>
                  <a:srgbClr val="0D7A78"/>
                </a:solidFill>
                <a:latin typeface="Aptos Display" pitchFamily="34" charset="0"/>
                <a:ea typeface="Aptos Display" pitchFamily="34" charset="-122"/>
                <a:cs typeface="Aptos Display" pitchFamily="34" charset="-120"/>
              </a:rPr>
              <a:t>Responsibilities shift with educational enrollment and placement.</a:t>
            </a:r>
            <a:endParaRPr lang="en-US" sz="1700" dirty="0"/>
          </a:p>
        </p:txBody>
      </p:sp>
      <p:sp>
        <p:nvSpPr>
          <p:cNvPr id="6" name="Shape 4"/>
          <p:cNvSpPr/>
          <p:nvPr/>
        </p:nvSpPr>
        <p:spPr>
          <a:xfrm>
            <a:off x="2011680" y="3319272"/>
            <a:ext cx="676656" cy="0"/>
          </a:xfrm>
          <a:prstGeom prst="line">
            <a:avLst/>
          </a:prstGeom>
          <a:noFill/>
          <a:ln w="25400">
            <a:solidFill>
              <a:srgbClr val="5B6573"/>
            </a:solidFill>
            <a:prstDash val="solid"/>
            <a:tailEnd type="triangle"/>
          </a:ln>
        </p:spPr>
        <p:txBody>
          <a:bodyPr/>
          <a:lstStyle/>
          <a:p>
            <a:endParaRPr lang="en-US"/>
          </a:p>
        </p:txBody>
      </p:sp>
      <p:sp>
        <p:nvSpPr>
          <p:cNvPr id="7" name="Shape 5"/>
          <p:cNvSpPr/>
          <p:nvPr/>
        </p:nvSpPr>
        <p:spPr>
          <a:xfrm>
            <a:off x="4206240" y="3319272"/>
            <a:ext cx="676656" cy="0"/>
          </a:xfrm>
          <a:prstGeom prst="line">
            <a:avLst/>
          </a:prstGeom>
          <a:noFill/>
          <a:ln w="25400">
            <a:solidFill>
              <a:srgbClr val="5B6573"/>
            </a:solidFill>
            <a:prstDash val="solid"/>
            <a:tailEnd type="triangle"/>
          </a:ln>
        </p:spPr>
        <p:txBody>
          <a:bodyPr/>
          <a:lstStyle/>
          <a:p>
            <a:endParaRPr lang="en-US"/>
          </a:p>
        </p:txBody>
      </p:sp>
      <p:sp>
        <p:nvSpPr>
          <p:cNvPr id="8" name="Shape 6"/>
          <p:cNvSpPr/>
          <p:nvPr/>
        </p:nvSpPr>
        <p:spPr>
          <a:xfrm>
            <a:off x="6400800" y="3319272"/>
            <a:ext cx="676656" cy="0"/>
          </a:xfrm>
          <a:prstGeom prst="line">
            <a:avLst/>
          </a:prstGeom>
          <a:noFill/>
          <a:ln w="25400">
            <a:solidFill>
              <a:srgbClr val="5B6573"/>
            </a:solidFill>
            <a:prstDash val="solid"/>
            <a:tailEnd type="triangle"/>
          </a:ln>
        </p:spPr>
        <p:txBody>
          <a:bodyPr/>
          <a:lstStyle/>
          <a:p>
            <a:endParaRPr lang="en-US"/>
          </a:p>
        </p:txBody>
      </p:sp>
      <p:sp>
        <p:nvSpPr>
          <p:cNvPr id="9" name="Shape 7"/>
          <p:cNvSpPr/>
          <p:nvPr/>
        </p:nvSpPr>
        <p:spPr>
          <a:xfrm>
            <a:off x="8595360" y="3319272"/>
            <a:ext cx="676656" cy="0"/>
          </a:xfrm>
          <a:prstGeom prst="line">
            <a:avLst/>
          </a:prstGeom>
          <a:noFill/>
          <a:ln w="25400">
            <a:solidFill>
              <a:srgbClr val="5B6573"/>
            </a:solidFill>
            <a:prstDash val="solid"/>
            <a:tailEnd type="triangle"/>
          </a:ln>
        </p:spPr>
        <p:txBody>
          <a:bodyPr/>
          <a:lstStyle/>
          <a:p>
            <a:endParaRPr lang="en-US"/>
          </a:p>
        </p:txBody>
      </p:sp>
      <p:sp>
        <p:nvSpPr>
          <p:cNvPr id="10" name="Text 8"/>
          <p:cNvSpPr/>
          <p:nvPr/>
        </p:nvSpPr>
        <p:spPr>
          <a:xfrm>
            <a:off x="594360" y="2880360"/>
            <a:ext cx="1508760" cy="868680"/>
          </a:xfrm>
          <a:prstGeom prst="roundRect">
            <a:avLst/>
          </a:prstGeom>
          <a:solidFill>
            <a:srgbClr val="1B2E55"/>
          </a:solidFill>
          <a:ln w="12700">
            <a:solidFill>
              <a:srgbClr val="FFFFFF"/>
            </a:solidFill>
          </a:ln>
        </p:spPr>
        <p:txBody>
          <a:bodyPr wrap="square" lIns="254" tIns="254" rIns="254" bIns="254" rtlCol="0" anchor="ctr"/>
          <a:lstStyle/>
          <a:p>
            <a:pPr marL="0" indent="0" algn="ctr">
              <a:buNone/>
            </a:pPr>
            <a:r>
              <a:rPr lang="en-US" sz="1220" b="1" dirty="0">
                <a:solidFill>
                  <a:srgbClr val="FFFFFF"/>
                </a:solidFill>
                <a:latin typeface="Aptos" pitchFamily="34" charset="0"/>
                <a:ea typeface="Aptos" pitchFamily="34" charset="-122"/>
                <a:cs typeface="Aptos" pitchFamily="34" charset="-120"/>
              </a:rPr>
              <a:t>Home LEA</a:t>
            </a:r>
            <a:endParaRPr lang="en-US" sz="1220" dirty="0"/>
          </a:p>
        </p:txBody>
      </p:sp>
      <p:sp>
        <p:nvSpPr>
          <p:cNvPr id="11" name="Text 9"/>
          <p:cNvSpPr/>
          <p:nvPr/>
        </p:nvSpPr>
        <p:spPr>
          <a:xfrm>
            <a:off x="2788920" y="2880360"/>
            <a:ext cx="1508760" cy="868680"/>
          </a:xfrm>
          <a:prstGeom prst="roundRect">
            <a:avLst/>
          </a:prstGeom>
          <a:solidFill>
            <a:srgbClr val="0D7A78"/>
          </a:solidFill>
          <a:ln w="12700">
            <a:solidFill>
              <a:srgbClr val="FFFFFF"/>
            </a:solidFill>
          </a:ln>
        </p:spPr>
        <p:txBody>
          <a:bodyPr wrap="square" lIns="254" tIns="254" rIns="254" bIns="254" rtlCol="0" anchor="ctr"/>
          <a:lstStyle/>
          <a:p>
            <a:pPr marL="0" indent="0" algn="ctr">
              <a:buNone/>
            </a:pPr>
            <a:r>
              <a:rPr lang="en-US" sz="1220" b="1" dirty="0">
                <a:solidFill>
                  <a:srgbClr val="FFFFFF"/>
                </a:solidFill>
                <a:latin typeface="Aptos" pitchFamily="34" charset="0"/>
                <a:ea typeface="Aptos" pitchFamily="34" charset="-122"/>
                <a:cs typeface="Aptos" pitchFamily="34" charset="-120"/>
              </a:rPr>
              <a:t>County</a:t>
            </a:r>
            <a:endParaRPr lang="en-US" sz="1220" dirty="0"/>
          </a:p>
          <a:p>
            <a:pPr marL="0" indent="0" algn="ctr">
              <a:buNone/>
            </a:pPr>
            <a:r>
              <a:rPr lang="en-US" sz="1220" b="1" dirty="0">
                <a:solidFill>
                  <a:srgbClr val="FFFFFF"/>
                </a:solidFill>
                <a:latin typeface="Aptos" pitchFamily="34" charset="0"/>
                <a:ea typeface="Aptos" pitchFamily="34" charset="-122"/>
                <a:cs typeface="Aptos" pitchFamily="34" charset="-120"/>
              </a:rPr>
              <a:t>Detention</a:t>
            </a:r>
            <a:endParaRPr lang="en-US" sz="1220" dirty="0"/>
          </a:p>
        </p:txBody>
      </p:sp>
      <p:sp>
        <p:nvSpPr>
          <p:cNvPr id="12" name="Text 10"/>
          <p:cNvSpPr/>
          <p:nvPr/>
        </p:nvSpPr>
        <p:spPr>
          <a:xfrm>
            <a:off x="4983480" y="2880360"/>
            <a:ext cx="1508760" cy="868680"/>
          </a:xfrm>
          <a:prstGeom prst="roundRect">
            <a:avLst/>
          </a:prstGeom>
          <a:solidFill>
            <a:srgbClr val="D4B253"/>
          </a:solidFill>
          <a:ln w="12700">
            <a:solidFill>
              <a:srgbClr val="FFFFFF"/>
            </a:solidFill>
          </a:ln>
        </p:spPr>
        <p:txBody>
          <a:bodyPr wrap="square" lIns="254" tIns="254" rIns="254" bIns="254" rtlCol="0" anchor="ctr"/>
          <a:lstStyle/>
          <a:p>
            <a:pPr marL="0" indent="0" algn="ctr">
              <a:buNone/>
            </a:pPr>
            <a:r>
              <a:rPr lang="en-US" sz="1220" b="1" dirty="0">
                <a:solidFill>
                  <a:srgbClr val="FFFFFF"/>
                </a:solidFill>
                <a:latin typeface="Aptos" pitchFamily="34" charset="0"/>
                <a:ea typeface="Aptos" pitchFamily="34" charset="-122"/>
                <a:cs typeface="Aptos" pitchFamily="34" charset="-120"/>
              </a:rPr>
              <a:t>SCDJJ</a:t>
            </a:r>
            <a:endParaRPr lang="en-US" sz="1220" dirty="0"/>
          </a:p>
          <a:p>
            <a:pPr marL="0" indent="0" algn="ctr">
              <a:buNone/>
            </a:pPr>
            <a:r>
              <a:rPr lang="en-US" sz="1220" b="1" dirty="0">
                <a:solidFill>
                  <a:srgbClr val="FFFFFF"/>
                </a:solidFill>
                <a:latin typeface="Aptos" pitchFamily="34" charset="0"/>
                <a:ea typeface="Aptos" pitchFamily="34" charset="-122"/>
                <a:cs typeface="Aptos" pitchFamily="34" charset="-120"/>
              </a:rPr>
              <a:t>School District</a:t>
            </a:r>
            <a:endParaRPr lang="en-US" sz="1220" dirty="0"/>
          </a:p>
        </p:txBody>
      </p:sp>
      <p:sp>
        <p:nvSpPr>
          <p:cNvPr id="13" name="Text 11"/>
          <p:cNvSpPr/>
          <p:nvPr/>
        </p:nvSpPr>
        <p:spPr>
          <a:xfrm>
            <a:off x="7178040" y="2880360"/>
            <a:ext cx="1508760" cy="868680"/>
          </a:xfrm>
          <a:prstGeom prst="roundRect">
            <a:avLst/>
          </a:prstGeom>
          <a:solidFill>
            <a:srgbClr val="0D7A78"/>
          </a:solidFill>
          <a:ln w="12700">
            <a:solidFill>
              <a:srgbClr val="FFFFFF"/>
            </a:solidFill>
          </a:ln>
        </p:spPr>
        <p:txBody>
          <a:bodyPr wrap="square" lIns="254" tIns="254" rIns="254" bIns="254" rtlCol="0" anchor="ctr"/>
          <a:lstStyle/>
          <a:p>
            <a:pPr marL="0" indent="0" algn="ctr">
              <a:buNone/>
            </a:pPr>
            <a:r>
              <a:rPr lang="en-US" sz="1220" b="1" dirty="0">
                <a:solidFill>
                  <a:srgbClr val="FFFFFF"/>
                </a:solidFill>
                <a:latin typeface="Aptos" pitchFamily="34" charset="0"/>
                <a:ea typeface="Aptos" pitchFamily="34" charset="-122"/>
                <a:cs typeface="Aptos" pitchFamily="34" charset="-120"/>
              </a:rPr>
              <a:t>Residential /</a:t>
            </a:r>
            <a:endParaRPr lang="en-US" sz="1220" dirty="0"/>
          </a:p>
          <a:p>
            <a:pPr marL="0" indent="0" algn="ctr">
              <a:buNone/>
            </a:pPr>
            <a:r>
              <a:rPr lang="en-US" sz="1220" b="1" dirty="0">
                <a:solidFill>
                  <a:srgbClr val="FFFFFF"/>
                </a:solidFill>
                <a:latin typeface="Aptos" pitchFamily="34" charset="0"/>
                <a:ea typeface="Aptos" pitchFamily="34" charset="-122"/>
                <a:cs typeface="Aptos" pitchFamily="34" charset="-120"/>
              </a:rPr>
              <a:t>New LEA</a:t>
            </a:r>
            <a:endParaRPr lang="en-US" sz="1220" dirty="0"/>
          </a:p>
        </p:txBody>
      </p:sp>
      <p:sp>
        <p:nvSpPr>
          <p:cNvPr id="14" name="Text 12"/>
          <p:cNvSpPr/>
          <p:nvPr/>
        </p:nvSpPr>
        <p:spPr>
          <a:xfrm>
            <a:off x="9372600" y="2880360"/>
            <a:ext cx="1508760" cy="868680"/>
          </a:xfrm>
          <a:prstGeom prst="roundRect">
            <a:avLst/>
          </a:prstGeom>
          <a:solidFill>
            <a:srgbClr val="1B2E55"/>
          </a:solidFill>
          <a:ln w="12700">
            <a:solidFill>
              <a:srgbClr val="FFFFFF"/>
            </a:solidFill>
          </a:ln>
        </p:spPr>
        <p:txBody>
          <a:bodyPr wrap="square" lIns="254" tIns="254" rIns="254" bIns="254" rtlCol="0" anchor="ctr"/>
          <a:lstStyle/>
          <a:p>
            <a:pPr marL="0" indent="0" algn="ctr">
              <a:buNone/>
            </a:pPr>
            <a:r>
              <a:rPr lang="en-US" sz="1220" b="1" dirty="0">
                <a:solidFill>
                  <a:srgbClr val="FFFFFF"/>
                </a:solidFill>
                <a:latin typeface="Aptos" pitchFamily="34" charset="0"/>
                <a:ea typeface="Aptos" pitchFamily="34" charset="-122"/>
                <a:cs typeface="Aptos" pitchFamily="34" charset="-120"/>
              </a:rPr>
              <a:t>Reentry /</a:t>
            </a:r>
            <a:endParaRPr lang="en-US" sz="1220" dirty="0"/>
          </a:p>
          <a:p>
            <a:pPr marL="0" indent="0" algn="ctr">
              <a:buNone/>
            </a:pPr>
            <a:r>
              <a:rPr lang="en-US" sz="1220" b="1" dirty="0">
                <a:solidFill>
                  <a:srgbClr val="FFFFFF"/>
                </a:solidFill>
                <a:latin typeface="Aptos" pitchFamily="34" charset="0"/>
                <a:ea typeface="Aptos" pitchFamily="34" charset="-122"/>
                <a:cs typeface="Aptos" pitchFamily="34" charset="-120"/>
              </a:rPr>
              <a:t>Receiving LEA</a:t>
            </a:r>
            <a:endParaRPr lang="en-US" sz="1220" dirty="0"/>
          </a:p>
        </p:txBody>
      </p:sp>
      <p:sp>
        <p:nvSpPr>
          <p:cNvPr id="15" name="Text 13"/>
          <p:cNvSpPr/>
          <p:nvPr/>
        </p:nvSpPr>
        <p:spPr>
          <a:xfrm>
            <a:off x="1280160" y="4937760"/>
            <a:ext cx="960120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1500" b="1" dirty="0">
                <a:solidFill>
                  <a:srgbClr val="1B2E55"/>
                </a:solidFill>
                <a:latin typeface="Aptos" pitchFamily="34" charset="0"/>
                <a:ea typeface="Aptos" pitchFamily="34" charset="-122"/>
                <a:cs typeface="Aptos" pitchFamily="34" charset="-120"/>
              </a:rPr>
              <a:t>A student’s path may move across agencies. The education analysis must move with the student.</a:t>
            </a:r>
            <a:endParaRPr lang="en-US" sz="15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4</a:t>
            </a:fld>
            <a:endParaRPr lang="en-US"/>
          </a:p>
        </p:txBody>
      </p:sp>
    </p:spTree>
    <p:extLst>
      <p:ext uri="{BB962C8B-B14F-4D97-AF65-F5344CB8AC3E}">
        <p14:creationId xmlns:p14="http://schemas.microsoft.com/office/powerpoint/2010/main" val="838861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2400" b="1" dirty="0">
                <a:solidFill>
                  <a:srgbClr val="FFFFFF"/>
                </a:solidFill>
                <a:latin typeface="Aptos" pitchFamily="34" charset="0"/>
                <a:ea typeface="Aptos" pitchFamily="34" charset="-122"/>
                <a:cs typeface="Aptos" pitchFamily="34" charset="-120"/>
              </a:rPr>
              <a:t>Team vote: Myth or Fact?</a:t>
            </a:r>
            <a:endParaRPr lang="en-US" sz="24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a:bodyPr>
          <a:lstStyle/>
          <a:p>
            <a:pPr marL="0" indent="0">
              <a:buNone/>
            </a:pPr>
            <a:r>
              <a:rPr lang="en-US" sz="2900" b="1" dirty="0">
                <a:solidFill>
                  <a:srgbClr val="163154"/>
                </a:solidFill>
                <a:latin typeface="Georgia" pitchFamily="34" charset="0"/>
                <a:ea typeface="Georgia" pitchFamily="34" charset="-122"/>
                <a:cs typeface="Georgia" pitchFamily="34" charset="-120"/>
              </a:rPr>
              <a:t>Child Find obligations begin only when a youth enters SCDJJ.</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a_wide_bright_professional_conference_networking.png"/>
          <p:cNvPicPr>
            <a:picLocks noChangeAspect="1"/>
          </p:cNvPicPr>
          <p:nvPr/>
        </p:nvPicPr>
        <p:blipFill>
          <a:blip r:embed="rId3"/>
          <a:srcRect l="8439" r="8439"/>
          <a:stretch/>
        </p:blipFill>
        <p:spPr>
          <a:xfrm>
            <a:off x="6812280" y="685799"/>
            <a:ext cx="4983480" cy="5453739"/>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845138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92500" lnSpcReduction="10000"/>
          </a:bodyPr>
          <a:lstStyle/>
          <a:p>
            <a:pPr marL="0" indent="0">
              <a:buNone/>
            </a:pPr>
            <a:r>
              <a:rPr lang="en-US" sz="3000" b="1" dirty="0">
                <a:solidFill>
                  <a:srgbClr val="163154"/>
                </a:solidFill>
                <a:latin typeface="Georgia" pitchFamily="34" charset="0"/>
                <a:ea typeface="Georgia" pitchFamily="34" charset="-122"/>
                <a:cs typeface="Georgia" pitchFamily="34" charset="-120"/>
              </a:rPr>
              <a:t>Fact: Child Find often starts before DJJ placement</a:t>
            </a:r>
            <a:endParaRPr lang="en-US" sz="3000" dirty="0"/>
          </a:p>
        </p:txBody>
      </p:sp>
      <p:sp>
        <p:nvSpPr>
          <p:cNvPr id="5" name="Text 3"/>
          <p:cNvSpPr/>
          <p:nvPr/>
        </p:nvSpPr>
        <p:spPr>
          <a:xfrm>
            <a:off x="594360" y="184708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1.</a:t>
            </a:r>
            <a:endParaRPr lang="en-US" sz="1400" dirty="0"/>
          </a:p>
        </p:txBody>
      </p:sp>
      <p:sp>
        <p:nvSpPr>
          <p:cNvPr id="6" name="Text 4"/>
          <p:cNvSpPr/>
          <p:nvPr/>
        </p:nvSpPr>
        <p:spPr>
          <a:xfrm>
            <a:off x="960120" y="1828800"/>
            <a:ext cx="5394960" cy="420624"/>
          </a:xfrm>
          <a:prstGeom prst="rect">
            <a:avLst/>
          </a:prstGeom>
          <a:noFill/>
          <a:ln/>
        </p:spPr>
        <p:txBody>
          <a:bodyPr wrap="square" lIns="508" tIns="508" rIns="508" bIns="508" rtlCol="0" anchor="ctr">
            <a:normAutofit fontScale="92500"/>
          </a:bodyPr>
          <a:lstStyle/>
          <a:p>
            <a:pPr marL="0" indent="0" algn="l">
              <a:buNone/>
            </a:pPr>
            <a:r>
              <a:rPr lang="en-US" sz="1580" dirty="0">
                <a:solidFill>
                  <a:srgbClr val="263238"/>
                </a:solidFill>
                <a:latin typeface="Aptos" pitchFamily="34" charset="0"/>
                <a:ea typeface="Aptos" pitchFamily="34" charset="-122"/>
                <a:cs typeface="Aptos" pitchFamily="34" charset="-120"/>
              </a:rPr>
              <a:t>Child Find is an ongoing obligation, not a correctional-entry event.</a:t>
            </a:r>
            <a:endParaRPr lang="en-US" sz="1580" dirty="0"/>
          </a:p>
        </p:txBody>
      </p:sp>
      <p:sp>
        <p:nvSpPr>
          <p:cNvPr id="7" name="Text 5"/>
          <p:cNvSpPr/>
          <p:nvPr/>
        </p:nvSpPr>
        <p:spPr>
          <a:xfrm>
            <a:off x="594360" y="235000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2.</a:t>
            </a:r>
            <a:endParaRPr lang="en-US" sz="1400" dirty="0"/>
          </a:p>
        </p:txBody>
      </p:sp>
      <p:sp>
        <p:nvSpPr>
          <p:cNvPr id="8" name="Text 6"/>
          <p:cNvSpPr/>
          <p:nvPr/>
        </p:nvSpPr>
        <p:spPr>
          <a:xfrm>
            <a:off x="960120" y="233172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Records often show warning signs before justice involvement becomes visible.</a:t>
            </a:r>
            <a:endParaRPr lang="en-US" sz="1580" dirty="0"/>
          </a:p>
        </p:txBody>
      </p:sp>
      <p:sp>
        <p:nvSpPr>
          <p:cNvPr id="9" name="Text 7"/>
          <p:cNvSpPr/>
          <p:nvPr/>
        </p:nvSpPr>
        <p:spPr>
          <a:xfrm>
            <a:off x="594360" y="285292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3.</a:t>
            </a:r>
            <a:endParaRPr lang="en-US" sz="1400" dirty="0"/>
          </a:p>
        </p:txBody>
      </p:sp>
      <p:sp>
        <p:nvSpPr>
          <p:cNvPr id="10" name="Text 8"/>
          <p:cNvSpPr/>
          <p:nvPr/>
        </p:nvSpPr>
        <p:spPr>
          <a:xfrm>
            <a:off x="960120" y="283464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Schools should review academic, behavioral, attendance, social-emotional, and functional patterns early and often.</a:t>
            </a:r>
            <a:endParaRPr lang="en-US" sz="1580" dirty="0"/>
          </a:p>
        </p:txBody>
      </p:sp>
      <p:sp>
        <p:nvSpPr>
          <p:cNvPr id="11" name="Text 9"/>
          <p:cNvSpPr/>
          <p:nvPr/>
        </p:nvSpPr>
        <p:spPr>
          <a:xfrm>
            <a:off x="594360" y="335584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4.</a:t>
            </a:r>
            <a:endParaRPr lang="en-US" sz="1400" dirty="0"/>
          </a:p>
        </p:txBody>
      </p:sp>
      <p:sp>
        <p:nvSpPr>
          <p:cNvPr id="12" name="Text 10"/>
          <p:cNvSpPr/>
          <p:nvPr/>
        </p:nvSpPr>
        <p:spPr>
          <a:xfrm>
            <a:off x="960120" y="333756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The key question is whether there is reason to suspect a disability and a possible need for IDEA or Section 504 evaluation.</a:t>
            </a:r>
            <a:endParaRPr lang="en-US" sz="1580" dirty="0"/>
          </a:p>
        </p:txBody>
      </p:sp>
      <p:sp>
        <p:nvSpPr>
          <p:cNvPr id="13" name="Text 11"/>
          <p:cNvSpPr/>
          <p:nvPr/>
        </p:nvSpPr>
        <p:spPr>
          <a:xfrm>
            <a:off x="594360" y="4983480"/>
            <a:ext cx="5303520"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400" b="1" dirty="0">
                <a:solidFill>
                  <a:srgbClr val="163154"/>
                </a:solidFill>
                <a:latin typeface="Aptos" pitchFamily="34" charset="0"/>
                <a:ea typeface="Aptos" pitchFamily="34" charset="-122"/>
                <a:cs typeface="Aptos" pitchFamily="34" charset="-120"/>
              </a:rPr>
              <a:t>DJJ may be where the concern becomes visible — but it should not be the first time Child Find is considered.</a:t>
            </a:r>
            <a:endParaRPr lang="en-US" sz="14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34 CFR §300.111; Section 504 evaluation principles.</a:t>
            </a:r>
            <a:endParaRPr lang="en-US" sz="750" dirty="0"/>
          </a:p>
        </p:txBody>
      </p:sp>
      <p:pic>
        <p:nvPicPr>
          <p:cNvPr id="15" name="Image 0" descr="/mnt/data/a_wide_bright_professional_conference_networking.png"/>
          <p:cNvPicPr>
            <a:picLocks noChangeAspect="1"/>
          </p:cNvPicPr>
          <p:nvPr/>
        </p:nvPicPr>
        <p:blipFill>
          <a:blip r:embed="rId3"/>
          <a:srcRect l="7120" r="7120"/>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610908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Team vote: Myth or Fact?</a:t>
            </a:r>
            <a:endParaRPr lang="en-US" sz="15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fontScale="85000" lnSpcReduction="10000"/>
          </a:bodyPr>
          <a:lstStyle/>
          <a:p>
            <a:pPr marL="0" indent="0">
              <a:buNone/>
            </a:pPr>
            <a:r>
              <a:rPr lang="en-US" sz="2900" b="1" dirty="0">
                <a:solidFill>
                  <a:srgbClr val="163154"/>
                </a:solidFill>
                <a:latin typeface="Georgia" pitchFamily="34" charset="0"/>
                <a:ea typeface="Georgia" pitchFamily="34" charset="-122"/>
                <a:cs typeface="Georgia" pitchFamily="34" charset="-120"/>
              </a:rPr>
              <a:t>Repeated discipline, removals, work refusal, attendance concerns, and mental health needs can be Child Find warning signs.</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a_realistic_well_lit_classroom_or_educational_roo.png"/>
          <p:cNvPicPr>
            <a:picLocks noChangeAspect="1"/>
          </p:cNvPicPr>
          <p:nvPr/>
        </p:nvPicPr>
        <p:blipFill>
          <a:blip r:embed="rId3"/>
          <a:srcRect l="8439" r="8439"/>
          <a:stretch/>
        </p:blipFill>
        <p:spPr>
          <a:xfrm>
            <a:off x="6812280" y="685800"/>
            <a:ext cx="4389120" cy="29718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1091396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FACT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92500" lnSpcReduction="10000"/>
          </a:bodyPr>
          <a:lstStyle/>
          <a:p>
            <a:pPr marL="0" indent="0">
              <a:buNone/>
            </a:pPr>
            <a:r>
              <a:rPr lang="en-US" sz="3000" b="1" dirty="0">
                <a:solidFill>
                  <a:srgbClr val="163154"/>
                </a:solidFill>
                <a:latin typeface="Georgia" pitchFamily="34" charset="0"/>
                <a:ea typeface="Georgia" pitchFamily="34" charset="-122"/>
                <a:cs typeface="Georgia" pitchFamily="34" charset="-120"/>
              </a:rPr>
              <a:t>Fact: Patterns may trigger Child Find review.</a:t>
            </a:r>
            <a:endParaRPr lang="en-US" sz="3000" dirty="0"/>
          </a:p>
        </p:txBody>
      </p:sp>
      <p:sp>
        <p:nvSpPr>
          <p:cNvPr id="5" name="Text 3"/>
          <p:cNvSpPr/>
          <p:nvPr/>
        </p:nvSpPr>
        <p:spPr>
          <a:xfrm>
            <a:off x="594360" y="184708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1.</a:t>
            </a:r>
            <a:endParaRPr lang="en-US" sz="1400" dirty="0"/>
          </a:p>
        </p:txBody>
      </p:sp>
      <p:sp>
        <p:nvSpPr>
          <p:cNvPr id="6" name="Text 4"/>
          <p:cNvSpPr/>
          <p:nvPr/>
        </p:nvSpPr>
        <p:spPr>
          <a:xfrm>
            <a:off x="960120" y="182880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One incident does not automatically create eligibility or require evaluation.</a:t>
            </a:r>
            <a:endParaRPr lang="en-US" sz="1580" dirty="0"/>
          </a:p>
        </p:txBody>
      </p:sp>
      <p:sp>
        <p:nvSpPr>
          <p:cNvPr id="7" name="Text 5"/>
          <p:cNvSpPr/>
          <p:nvPr/>
        </p:nvSpPr>
        <p:spPr>
          <a:xfrm>
            <a:off x="594360" y="235000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2.</a:t>
            </a:r>
            <a:endParaRPr lang="en-US" sz="1400" dirty="0"/>
          </a:p>
        </p:txBody>
      </p:sp>
      <p:sp>
        <p:nvSpPr>
          <p:cNvPr id="8" name="Text 6"/>
          <p:cNvSpPr/>
          <p:nvPr/>
        </p:nvSpPr>
        <p:spPr>
          <a:xfrm>
            <a:off x="960120" y="233172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A pattern of concerns affecting access, participation, or performance should be reviewed.</a:t>
            </a:r>
            <a:endParaRPr lang="en-US" sz="1580" dirty="0"/>
          </a:p>
        </p:txBody>
      </p:sp>
      <p:sp>
        <p:nvSpPr>
          <p:cNvPr id="9" name="Text 7"/>
          <p:cNvSpPr/>
          <p:nvPr/>
        </p:nvSpPr>
        <p:spPr>
          <a:xfrm>
            <a:off x="594360" y="285292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3.</a:t>
            </a:r>
            <a:endParaRPr lang="en-US" sz="1400" dirty="0"/>
          </a:p>
        </p:txBody>
      </p:sp>
      <p:sp>
        <p:nvSpPr>
          <p:cNvPr id="10" name="Text 8"/>
          <p:cNvSpPr/>
          <p:nvPr/>
        </p:nvSpPr>
        <p:spPr>
          <a:xfrm>
            <a:off x="960120" y="283464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The team should consider whether IDEA, Section 504, or both evaluation pathways may be appropriate.</a:t>
            </a:r>
            <a:endParaRPr lang="en-US" sz="1580" dirty="0"/>
          </a:p>
        </p:txBody>
      </p:sp>
      <p:sp>
        <p:nvSpPr>
          <p:cNvPr id="11" name="Text 9"/>
          <p:cNvSpPr/>
          <p:nvPr/>
        </p:nvSpPr>
        <p:spPr>
          <a:xfrm>
            <a:off x="594360" y="335584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4.</a:t>
            </a:r>
            <a:endParaRPr lang="en-US" sz="1400" dirty="0"/>
          </a:p>
        </p:txBody>
      </p:sp>
      <p:sp>
        <p:nvSpPr>
          <p:cNvPr id="12" name="Text 10"/>
          <p:cNvSpPr/>
          <p:nvPr/>
        </p:nvSpPr>
        <p:spPr>
          <a:xfrm>
            <a:off x="960120" y="3337560"/>
            <a:ext cx="5394960" cy="420624"/>
          </a:xfrm>
          <a:prstGeom prst="rect">
            <a:avLst/>
          </a:prstGeom>
          <a:noFill/>
          <a:ln/>
        </p:spPr>
        <p:txBody>
          <a:bodyPr wrap="square" lIns="508" tIns="508" rIns="508" bIns="508" rtlCol="0" anchor="ctr">
            <a:normAutofit/>
          </a:bodyPr>
          <a:lstStyle/>
          <a:p>
            <a:pPr marL="0" indent="0" algn="l">
              <a:buNone/>
            </a:pPr>
            <a:r>
              <a:rPr lang="en-US" sz="1580" dirty="0">
                <a:solidFill>
                  <a:srgbClr val="263238"/>
                </a:solidFill>
                <a:latin typeface="Aptos" pitchFamily="34" charset="0"/>
                <a:ea typeface="Aptos" pitchFamily="34" charset="-122"/>
                <a:cs typeface="Aptos" pitchFamily="34" charset="-120"/>
              </a:rPr>
              <a:t>Supports may continue while the team reviews the concern.</a:t>
            </a:r>
            <a:endParaRPr lang="en-US" sz="1580" dirty="0"/>
          </a:p>
        </p:txBody>
      </p:sp>
      <p:sp>
        <p:nvSpPr>
          <p:cNvPr id="13" name="Text 11"/>
          <p:cNvSpPr/>
          <p:nvPr/>
        </p:nvSpPr>
        <p:spPr>
          <a:xfrm>
            <a:off x="594359" y="4983480"/>
            <a:ext cx="6590211"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2000" b="1" dirty="0">
                <a:solidFill>
                  <a:srgbClr val="163154"/>
                </a:solidFill>
                <a:latin typeface="Aptos" pitchFamily="34" charset="0"/>
              </a:rPr>
              <a:t>These signs and behaviors typically happen BEFORE DJJ placement</a:t>
            </a:r>
            <a:endParaRPr lang="en-US" sz="20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34 CFR §300.111; 34 CFR §104.35.</a:t>
            </a:r>
            <a:endParaRPr lang="en-US" sz="750" dirty="0"/>
          </a:p>
        </p:txBody>
      </p:sp>
      <p:pic>
        <p:nvPicPr>
          <p:cNvPr id="15" name="Image 0" descr="/mnt/data/a_realistic_well_lit_classroom_or_educational_roo.png"/>
          <p:cNvPicPr>
            <a:picLocks noChangeAspect="1"/>
          </p:cNvPicPr>
          <p:nvPr/>
        </p:nvPicPr>
        <p:blipFill>
          <a:blip r:embed="rId3"/>
          <a:srcRect l="7120" r="7120"/>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4057633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Team vote: Myth or Fact?</a:t>
            </a:r>
            <a:endParaRPr lang="en-US" sz="15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fontScale="85000" lnSpcReduction="10000"/>
          </a:bodyPr>
          <a:lstStyle/>
          <a:p>
            <a:pPr marL="0" indent="0">
              <a:buNone/>
            </a:pPr>
            <a:r>
              <a:rPr lang="en-US" sz="2900" b="1" dirty="0">
                <a:solidFill>
                  <a:srgbClr val="163154"/>
                </a:solidFill>
                <a:latin typeface="Georgia" pitchFamily="34" charset="0"/>
                <a:ea typeface="Georgia" pitchFamily="34" charset="-122"/>
                <a:cs typeface="Georgia" pitchFamily="34" charset="-120"/>
              </a:rPr>
              <a:t>A diagnosis, trauma history, substance use, or court involvement automatically establishes IDEA or Section 504 eligibility.</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wide_interior_office_meeting_room_scene_with_a_pro.png"/>
          <p:cNvPicPr>
            <a:picLocks noChangeAspect="1"/>
          </p:cNvPicPr>
          <p:nvPr/>
        </p:nvPicPr>
        <p:blipFill>
          <a:blip r:embed="rId3"/>
          <a:srcRect l="8439" r="8439"/>
          <a:stretch/>
        </p:blipFill>
        <p:spPr>
          <a:xfrm>
            <a:off x="6812280" y="685800"/>
            <a:ext cx="4389120" cy="29718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3071580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77500" lnSpcReduction="20000"/>
          </a:bodyPr>
          <a:lstStyle/>
          <a:p>
            <a:pPr marL="0" indent="0">
              <a:buNone/>
            </a:pPr>
            <a:r>
              <a:rPr lang="en-US" sz="3000" b="1" dirty="0">
                <a:solidFill>
                  <a:srgbClr val="163154"/>
                </a:solidFill>
                <a:latin typeface="Georgia" pitchFamily="34" charset="0"/>
                <a:ea typeface="Georgia" pitchFamily="34" charset="-122"/>
                <a:cs typeface="Georgia" pitchFamily="34" charset="-120"/>
              </a:rPr>
              <a:t>Answer:  It depends - Information is considered — eligibility is determined.</a:t>
            </a:r>
            <a:endParaRPr lang="en-US" sz="3000" dirty="0"/>
          </a:p>
        </p:txBody>
      </p:sp>
      <p:sp>
        <p:nvSpPr>
          <p:cNvPr id="5" name="Text 3"/>
          <p:cNvSpPr/>
          <p:nvPr/>
        </p:nvSpPr>
        <p:spPr>
          <a:xfrm>
            <a:off x="594360" y="184708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1.</a:t>
            </a:r>
            <a:endParaRPr lang="en-US" sz="1400" dirty="0"/>
          </a:p>
        </p:txBody>
      </p:sp>
      <p:sp>
        <p:nvSpPr>
          <p:cNvPr id="6" name="Text 4"/>
          <p:cNvSpPr/>
          <p:nvPr/>
        </p:nvSpPr>
        <p:spPr>
          <a:xfrm>
            <a:off x="960120" y="182880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A diagnosis may be important data, but it is not automatic eligibility.</a:t>
            </a:r>
            <a:endParaRPr lang="en-US" sz="1580" dirty="0"/>
          </a:p>
        </p:txBody>
      </p:sp>
      <p:sp>
        <p:nvSpPr>
          <p:cNvPr id="7" name="Text 5"/>
          <p:cNvSpPr/>
          <p:nvPr/>
        </p:nvSpPr>
        <p:spPr>
          <a:xfrm>
            <a:off x="594360" y="235000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2.</a:t>
            </a:r>
            <a:endParaRPr lang="en-US" sz="1400" dirty="0"/>
          </a:p>
        </p:txBody>
      </p:sp>
      <p:sp>
        <p:nvSpPr>
          <p:cNvPr id="8" name="Text 6"/>
          <p:cNvSpPr/>
          <p:nvPr/>
        </p:nvSpPr>
        <p:spPr>
          <a:xfrm>
            <a:off x="960120" y="233172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Trauma, discipline, and court involvement must be interpreted in context.</a:t>
            </a:r>
            <a:endParaRPr lang="en-US" sz="1580" dirty="0"/>
          </a:p>
        </p:txBody>
      </p:sp>
      <p:sp>
        <p:nvSpPr>
          <p:cNvPr id="9" name="Text 7"/>
          <p:cNvSpPr/>
          <p:nvPr/>
        </p:nvSpPr>
        <p:spPr>
          <a:xfrm>
            <a:off x="594360" y="285292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3.</a:t>
            </a:r>
            <a:endParaRPr lang="en-US" sz="1400" dirty="0"/>
          </a:p>
        </p:txBody>
      </p:sp>
      <p:sp>
        <p:nvSpPr>
          <p:cNvPr id="10" name="Text 8"/>
          <p:cNvSpPr/>
          <p:nvPr/>
        </p:nvSpPr>
        <p:spPr>
          <a:xfrm>
            <a:off x="960120" y="283464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IDEA requires both a disability category and a need for special education and related services.</a:t>
            </a:r>
            <a:endParaRPr lang="en-US" sz="1580" dirty="0"/>
          </a:p>
        </p:txBody>
      </p:sp>
      <p:sp>
        <p:nvSpPr>
          <p:cNvPr id="11" name="Text 9"/>
          <p:cNvSpPr/>
          <p:nvPr/>
        </p:nvSpPr>
        <p:spPr>
          <a:xfrm>
            <a:off x="594360" y="335584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4.</a:t>
            </a:r>
            <a:endParaRPr lang="en-US" sz="1400" dirty="0"/>
          </a:p>
        </p:txBody>
      </p:sp>
      <p:sp>
        <p:nvSpPr>
          <p:cNvPr id="12" name="Text 10"/>
          <p:cNvSpPr/>
          <p:nvPr/>
        </p:nvSpPr>
        <p:spPr>
          <a:xfrm>
            <a:off x="960120" y="333756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Section 504 requires an individualized determination of substantial limitation and support need.</a:t>
            </a:r>
            <a:endParaRPr lang="en-US" sz="1580" dirty="0"/>
          </a:p>
        </p:txBody>
      </p:sp>
      <p:sp>
        <p:nvSpPr>
          <p:cNvPr id="13" name="Text 11"/>
          <p:cNvSpPr/>
          <p:nvPr/>
        </p:nvSpPr>
        <p:spPr>
          <a:xfrm>
            <a:off x="594360" y="4983480"/>
            <a:ext cx="5303520"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400" b="1" dirty="0">
                <a:solidFill>
                  <a:srgbClr val="163154"/>
                </a:solidFill>
                <a:latin typeface="Aptos" pitchFamily="34" charset="0"/>
                <a:ea typeface="Aptos" pitchFamily="34" charset="-122"/>
                <a:cs typeface="Aptos" pitchFamily="34" charset="-120"/>
              </a:rPr>
              <a:t>The team reviews data and determines the appropriate pathway.</a:t>
            </a:r>
            <a:endParaRPr lang="en-US" sz="14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34 CFR §300.8; 34 CFR §104.35.</a:t>
            </a:r>
            <a:endParaRPr lang="en-US" sz="750" dirty="0"/>
          </a:p>
        </p:txBody>
      </p:sp>
      <p:pic>
        <p:nvPicPr>
          <p:cNvPr id="15" name="Image 0" descr="/mnt/data/wide_interior_office_meeting_room_scene_with_a_pro.png"/>
          <p:cNvPicPr>
            <a:picLocks noChangeAspect="1"/>
          </p:cNvPicPr>
          <p:nvPr/>
        </p:nvPicPr>
        <p:blipFill>
          <a:blip r:embed="rId3"/>
          <a:srcRect l="7120" r="7120"/>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93017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Team vote: Myth or Fact?</a:t>
            </a:r>
            <a:endParaRPr lang="en-US" sz="15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lnSpcReduction="10000"/>
          </a:bodyPr>
          <a:lstStyle/>
          <a:p>
            <a:pPr marL="0" indent="0">
              <a:buNone/>
            </a:pPr>
            <a:r>
              <a:rPr lang="en-US" sz="2900" b="1" dirty="0">
                <a:solidFill>
                  <a:srgbClr val="163154"/>
                </a:solidFill>
                <a:latin typeface="Georgia" pitchFamily="34" charset="0"/>
                <a:ea typeface="Georgia" pitchFamily="34" charset="-122"/>
                <a:cs typeface="Georgia" pitchFamily="34" charset="-120"/>
              </a:rPr>
              <a:t>If a judge orders the student to cooperate with an evaluation, the court has assigned the evaluating LEA.</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a_realistic_well_lit_modern_office_school_confere.png"/>
          <p:cNvPicPr>
            <a:picLocks noChangeAspect="1"/>
          </p:cNvPicPr>
          <p:nvPr/>
        </p:nvPicPr>
        <p:blipFill>
          <a:blip r:embed="rId3"/>
          <a:srcRect l="8439" r="8439"/>
          <a:stretch/>
        </p:blipFill>
        <p:spPr>
          <a:xfrm>
            <a:off x="6812280" y="685800"/>
            <a:ext cx="4389120" cy="29718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3423001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92500" lnSpcReduction="10000"/>
          </a:bodyPr>
          <a:lstStyle/>
          <a:p>
            <a:pPr marL="0" indent="0">
              <a:buNone/>
            </a:pPr>
            <a:r>
              <a:rPr lang="en-US" sz="3000" b="1" dirty="0">
                <a:solidFill>
                  <a:srgbClr val="163154"/>
                </a:solidFill>
                <a:latin typeface="Georgia" pitchFamily="34" charset="0"/>
                <a:ea typeface="Georgia" pitchFamily="34" charset="-122"/>
                <a:cs typeface="Georgia" pitchFamily="34" charset="-120"/>
              </a:rPr>
              <a:t>Myth: Court ordered does not mean court assigned.</a:t>
            </a:r>
            <a:endParaRPr lang="en-US" sz="3000" dirty="0"/>
          </a:p>
        </p:txBody>
      </p:sp>
      <p:sp>
        <p:nvSpPr>
          <p:cNvPr id="5" name="Text 3"/>
          <p:cNvSpPr/>
          <p:nvPr/>
        </p:nvSpPr>
        <p:spPr>
          <a:xfrm>
            <a:off x="594360" y="184708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1.</a:t>
            </a:r>
            <a:endParaRPr lang="en-US" sz="1400" dirty="0"/>
          </a:p>
        </p:txBody>
      </p:sp>
      <p:sp>
        <p:nvSpPr>
          <p:cNvPr id="6" name="Text 4"/>
          <p:cNvSpPr/>
          <p:nvPr/>
        </p:nvSpPr>
        <p:spPr>
          <a:xfrm>
            <a:off x="960120" y="182880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A court may order the student to cooperate with assessment activities.</a:t>
            </a:r>
            <a:endParaRPr lang="en-US" sz="1580" dirty="0"/>
          </a:p>
        </p:txBody>
      </p:sp>
      <p:sp>
        <p:nvSpPr>
          <p:cNvPr id="7" name="Text 5"/>
          <p:cNvSpPr/>
          <p:nvPr/>
        </p:nvSpPr>
        <p:spPr>
          <a:xfrm>
            <a:off x="594360" y="235000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2.</a:t>
            </a:r>
            <a:endParaRPr lang="en-US" sz="1400" dirty="0"/>
          </a:p>
        </p:txBody>
      </p:sp>
      <p:sp>
        <p:nvSpPr>
          <p:cNvPr id="8" name="Text 6"/>
          <p:cNvSpPr/>
          <p:nvPr/>
        </p:nvSpPr>
        <p:spPr>
          <a:xfrm>
            <a:off x="960120" y="2487168"/>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That does not automatically transfer IDEA or Section 504 responsibility to a former LEA.</a:t>
            </a:r>
          </a:p>
          <a:p>
            <a:pPr marL="0" indent="0" algn="l">
              <a:buNone/>
            </a:pPr>
            <a:endParaRPr lang="en-US" sz="1580" dirty="0"/>
          </a:p>
        </p:txBody>
      </p:sp>
      <p:sp>
        <p:nvSpPr>
          <p:cNvPr id="9" name="Text 7"/>
          <p:cNvSpPr/>
          <p:nvPr/>
        </p:nvSpPr>
        <p:spPr>
          <a:xfrm>
            <a:off x="594360" y="285292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3.</a:t>
            </a:r>
            <a:endParaRPr lang="en-US" sz="1400" dirty="0"/>
          </a:p>
        </p:txBody>
      </p:sp>
      <p:sp>
        <p:nvSpPr>
          <p:cNvPr id="10" name="Text 8"/>
          <p:cNvSpPr/>
          <p:nvPr/>
        </p:nvSpPr>
        <p:spPr>
          <a:xfrm>
            <a:off x="960120" y="2983183"/>
            <a:ext cx="5394960" cy="420624"/>
          </a:xfrm>
          <a:prstGeom prst="rect">
            <a:avLst/>
          </a:prstGeom>
          <a:noFill/>
          <a:ln/>
        </p:spPr>
        <p:txBody>
          <a:bodyPr wrap="square" lIns="508" tIns="508" rIns="508" bIns="508" rtlCol="0" anchor="ctr">
            <a:noAutofit/>
          </a:bodyPr>
          <a:lstStyle/>
          <a:p>
            <a:pPr marL="0" indent="0" algn="l">
              <a:buNone/>
            </a:pPr>
            <a:r>
              <a:rPr lang="en-US" sz="1400" dirty="0">
                <a:solidFill>
                  <a:srgbClr val="263238"/>
                </a:solidFill>
                <a:latin typeface="Aptos" pitchFamily="34" charset="0"/>
                <a:ea typeface="Aptos" pitchFamily="34" charset="-122"/>
                <a:cs typeface="Aptos" pitchFamily="34" charset="-120"/>
              </a:rPr>
              <a:t>The responsible educational agency is identified through the student’s current educational enrollment and applicable education law.</a:t>
            </a:r>
            <a:endParaRPr lang="en-US" sz="1400" dirty="0"/>
          </a:p>
        </p:txBody>
      </p:sp>
      <p:sp>
        <p:nvSpPr>
          <p:cNvPr id="11" name="Text 9"/>
          <p:cNvSpPr/>
          <p:nvPr/>
        </p:nvSpPr>
        <p:spPr>
          <a:xfrm>
            <a:off x="612648" y="3681300"/>
            <a:ext cx="365760" cy="246888"/>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4.</a:t>
            </a:r>
            <a:endParaRPr lang="en-US" sz="1400" dirty="0"/>
          </a:p>
        </p:txBody>
      </p:sp>
      <p:sp>
        <p:nvSpPr>
          <p:cNvPr id="12" name="Text 10"/>
          <p:cNvSpPr/>
          <p:nvPr/>
        </p:nvSpPr>
        <p:spPr>
          <a:xfrm>
            <a:off x="960120" y="3664505"/>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The source of the concern does not determine the responsible LEA.</a:t>
            </a:r>
            <a:endParaRPr lang="en-US" sz="1580" dirty="0"/>
          </a:p>
        </p:txBody>
      </p:sp>
      <p:sp>
        <p:nvSpPr>
          <p:cNvPr id="13" name="Text 11"/>
          <p:cNvSpPr/>
          <p:nvPr/>
        </p:nvSpPr>
        <p:spPr>
          <a:xfrm>
            <a:off x="594360" y="4983480"/>
            <a:ext cx="5303520"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400" b="1" dirty="0">
                <a:solidFill>
                  <a:srgbClr val="163154"/>
                </a:solidFill>
                <a:latin typeface="Aptos" pitchFamily="34" charset="0"/>
                <a:ea typeface="Aptos" pitchFamily="34" charset="-122"/>
                <a:cs typeface="Aptos" pitchFamily="34" charset="-120"/>
              </a:rPr>
              <a:t>The order may require cooperation. The student’s active enrollment determines who must act.</a:t>
            </a:r>
            <a:endParaRPr lang="en-US" sz="14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34 CFR §300.301; 34 CFR §300.111.</a:t>
            </a:r>
            <a:endParaRPr lang="en-US" sz="750" dirty="0"/>
          </a:p>
        </p:txBody>
      </p:sp>
      <p:pic>
        <p:nvPicPr>
          <p:cNvPr id="15" name="Image 0" descr="/mnt/data/a_realistic_well_lit_modern_office_school_confere.png"/>
          <p:cNvPicPr>
            <a:picLocks noChangeAspect="1"/>
          </p:cNvPicPr>
          <p:nvPr/>
        </p:nvPicPr>
        <p:blipFill>
          <a:blip r:embed="rId3"/>
          <a:srcRect l="7120" r="7120"/>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1249630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Team vote: Myth or Fact?</a:t>
            </a:r>
            <a:endParaRPr lang="en-US" sz="15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lnSpcReduction="10000"/>
          </a:bodyPr>
          <a:lstStyle/>
          <a:p>
            <a:pPr marL="0" indent="0">
              <a:buNone/>
            </a:pPr>
            <a:r>
              <a:rPr lang="en-US" sz="2900" b="1" dirty="0">
                <a:solidFill>
                  <a:srgbClr val="163154"/>
                </a:solidFill>
                <a:latin typeface="Georgia" pitchFamily="34" charset="0"/>
                <a:ea typeface="Georgia" pitchFamily="34" charset="-122"/>
                <a:cs typeface="Georgia" pitchFamily="34" charset="-120"/>
              </a:rPr>
              <a:t>The agency that places or transports the student is the responsible LEA who completes the evaluation.</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a_wide_cinematic_shallow_depth_of_field_photo_of.png"/>
          <p:cNvPicPr>
            <a:picLocks noChangeAspect="1"/>
          </p:cNvPicPr>
          <p:nvPr/>
        </p:nvPicPr>
        <p:blipFill>
          <a:blip r:embed="rId3"/>
          <a:srcRect l="8439" r="8439"/>
          <a:stretch/>
        </p:blipFill>
        <p:spPr>
          <a:xfrm>
            <a:off x="6812280" y="685800"/>
            <a:ext cx="4389120" cy="29718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2358729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92500" lnSpcReduction="10000"/>
          </a:bodyPr>
          <a:lstStyle/>
          <a:p>
            <a:pPr marL="0" indent="0">
              <a:buNone/>
            </a:pPr>
            <a:r>
              <a:rPr lang="en-US" sz="3000" b="1" dirty="0">
                <a:solidFill>
                  <a:srgbClr val="163154"/>
                </a:solidFill>
                <a:latin typeface="Georgia" pitchFamily="34" charset="0"/>
                <a:ea typeface="Georgia" pitchFamily="34" charset="-122"/>
                <a:cs typeface="Georgia" pitchFamily="34" charset="-120"/>
              </a:rPr>
              <a:t>Myth: Placement agency is not the same as responsible LEA.</a:t>
            </a:r>
            <a:endParaRPr lang="en-US" sz="3000" dirty="0"/>
          </a:p>
        </p:txBody>
      </p:sp>
      <p:sp>
        <p:nvSpPr>
          <p:cNvPr id="5" name="Text 3"/>
          <p:cNvSpPr/>
          <p:nvPr/>
        </p:nvSpPr>
        <p:spPr>
          <a:xfrm>
            <a:off x="594360" y="184708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1.</a:t>
            </a:r>
            <a:endParaRPr lang="en-US" sz="1400" dirty="0"/>
          </a:p>
        </p:txBody>
      </p:sp>
      <p:sp>
        <p:nvSpPr>
          <p:cNvPr id="6" name="Text 4"/>
          <p:cNvSpPr/>
          <p:nvPr/>
        </p:nvSpPr>
        <p:spPr>
          <a:xfrm>
            <a:off x="960120" y="182880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DJJ or DSS involvement may explain how the student arrived at a setting.</a:t>
            </a:r>
            <a:endParaRPr lang="en-US" sz="1580" dirty="0"/>
          </a:p>
        </p:txBody>
      </p:sp>
      <p:sp>
        <p:nvSpPr>
          <p:cNvPr id="7" name="Text 5"/>
          <p:cNvSpPr/>
          <p:nvPr/>
        </p:nvSpPr>
        <p:spPr>
          <a:xfrm>
            <a:off x="594360" y="235000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2.</a:t>
            </a:r>
            <a:endParaRPr lang="en-US" sz="1400" dirty="0"/>
          </a:p>
        </p:txBody>
      </p:sp>
      <p:sp>
        <p:nvSpPr>
          <p:cNvPr id="8" name="Text 6"/>
          <p:cNvSpPr/>
          <p:nvPr/>
        </p:nvSpPr>
        <p:spPr>
          <a:xfrm>
            <a:off x="960120" y="233172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Transportation or placement history does not replace the education responsibility analysis.</a:t>
            </a:r>
            <a:endParaRPr lang="en-US" sz="1580" dirty="0"/>
          </a:p>
        </p:txBody>
      </p:sp>
      <p:sp>
        <p:nvSpPr>
          <p:cNvPr id="9" name="Text 7"/>
          <p:cNvSpPr/>
          <p:nvPr/>
        </p:nvSpPr>
        <p:spPr>
          <a:xfrm>
            <a:off x="594360" y="285292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3.</a:t>
            </a:r>
            <a:endParaRPr lang="en-US" sz="1400" dirty="0"/>
          </a:p>
        </p:txBody>
      </p:sp>
      <p:sp>
        <p:nvSpPr>
          <p:cNvPr id="10" name="Text 8"/>
          <p:cNvSpPr/>
          <p:nvPr/>
        </p:nvSpPr>
        <p:spPr>
          <a:xfrm>
            <a:off x="960120" y="283464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Teams should identify the student’s current educational </a:t>
            </a:r>
            <a:r>
              <a:rPr lang="en-US" sz="1580" b="1" dirty="0">
                <a:solidFill>
                  <a:srgbClr val="263238"/>
                </a:solidFill>
                <a:latin typeface="Aptos" pitchFamily="34" charset="0"/>
                <a:ea typeface="Aptos" pitchFamily="34" charset="-122"/>
                <a:cs typeface="Aptos" pitchFamily="34" charset="-120"/>
              </a:rPr>
              <a:t>enrollment </a:t>
            </a:r>
            <a:r>
              <a:rPr lang="en-US" sz="1580" dirty="0">
                <a:solidFill>
                  <a:srgbClr val="263238"/>
                </a:solidFill>
                <a:latin typeface="Aptos" pitchFamily="34" charset="0"/>
                <a:ea typeface="Aptos" pitchFamily="34" charset="-122"/>
                <a:cs typeface="Aptos" pitchFamily="34" charset="-120"/>
              </a:rPr>
              <a:t>and the LEA responsible for FAPE or Child Find.</a:t>
            </a:r>
            <a:endParaRPr lang="en-US" sz="1580" dirty="0"/>
          </a:p>
        </p:txBody>
      </p:sp>
      <p:sp>
        <p:nvSpPr>
          <p:cNvPr id="11" name="Text 9"/>
          <p:cNvSpPr/>
          <p:nvPr/>
        </p:nvSpPr>
        <p:spPr>
          <a:xfrm>
            <a:off x="594360" y="3355848"/>
            <a:ext cx="365760" cy="310896"/>
          </a:xfrm>
          <a:prstGeom prst="rect">
            <a:avLst/>
          </a:prstGeom>
          <a:noFill/>
          <a:ln/>
        </p:spPr>
        <p:txBody>
          <a:bodyPr wrap="square" lIns="508" tIns="508" rIns="508" bIns="508" rtlCol="0" anchor="ctr">
            <a:normAutofit/>
          </a:bodyPr>
          <a:lstStyle/>
          <a:p>
            <a:pPr marL="0" indent="0" algn="l">
              <a:buNone/>
            </a:pPr>
            <a:r>
              <a:rPr lang="en-US" sz="1400" b="1" dirty="0">
                <a:solidFill>
                  <a:srgbClr val="0F7F7A"/>
                </a:solidFill>
                <a:latin typeface="Aptos" pitchFamily="34" charset="0"/>
                <a:ea typeface="Aptos" pitchFamily="34" charset="-122"/>
                <a:cs typeface="Aptos" pitchFamily="34" charset="-120"/>
              </a:rPr>
              <a:t>4.</a:t>
            </a:r>
            <a:endParaRPr lang="en-US" sz="1400" dirty="0"/>
          </a:p>
        </p:txBody>
      </p:sp>
      <p:sp>
        <p:nvSpPr>
          <p:cNvPr id="12" name="Text 10"/>
          <p:cNvSpPr/>
          <p:nvPr/>
        </p:nvSpPr>
        <p:spPr>
          <a:xfrm>
            <a:off x="960120" y="3337560"/>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Agencies still need to share information and coordinate next steps.</a:t>
            </a:r>
            <a:endParaRPr lang="en-US" sz="1580" dirty="0"/>
          </a:p>
        </p:txBody>
      </p:sp>
      <p:sp>
        <p:nvSpPr>
          <p:cNvPr id="13" name="Text 11"/>
          <p:cNvSpPr/>
          <p:nvPr/>
        </p:nvSpPr>
        <p:spPr>
          <a:xfrm>
            <a:off x="594360" y="4983480"/>
            <a:ext cx="5303520"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400" b="1" dirty="0">
                <a:solidFill>
                  <a:srgbClr val="163154"/>
                </a:solidFill>
                <a:latin typeface="Aptos" pitchFamily="34" charset="0"/>
                <a:ea typeface="Aptos" pitchFamily="34" charset="-122"/>
                <a:cs typeface="Aptos" pitchFamily="34" charset="-120"/>
              </a:rPr>
              <a:t>Ask: Who is responsible for education right now?</a:t>
            </a:r>
            <a:endParaRPr lang="en-US" sz="14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IDEA Child Find and transfer/comparable-services principles.</a:t>
            </a:r>
            <a:endParaRPr lang="en-US" sz="750" dirty="0"/>
          </a:p>
        </p:txBody>
      </p:sp>
      <p:pic>
        <p:nvPicPr>
          <p:cNvPr id="15" name="Image 0" descr="/mnt/data/a_wide_cinematic_shallow_depth_of_field_photo_of.png"/>
          <p:cNvPicPr>
            <a:picLocks noChangeAspect="1"/>
          </p:cNvPicPr>
          <p:nvPr/>
        </p:nvPicPr>
        <p:blipFill>
          <a:blip r:embed="rId3"/>
          <a:srcRect l="7120" r="7120"/>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100330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OR FACT?</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48640" y="1097280"/>
            <a:ext cx="4206240" cy="512064"/>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Team vote: Myth or Fact?</a:t>
            </a:r>
            <a:endParaRPr lang="en-US" sz="1500" dirty="0"/>
          </a:p>
        </p:txBody>
      </p:sp>
      <p:sp>
        <p:nvSpPr>
          <p:cNvPr id="5" name="Text 3"/>
          <p:cNvSpPr/>
          <p:nvPr/>
        </p:nvSpPr>
        <p:spPr>
          <a:xfrm>
            <a:off x="502920" y="2011680"/>
            <a:ext cx="5943600" cy="1600200"/>
          </a:xfrm>
          <a:prstGeom prst="rect">
            <a:avLst/>
          </a:prstGeom>
          <a:noFill/>
          <a:ln/>
        </p:spPr>
        <p:txBody>
          <a:bodyPr wrap="square" lIns="254" tIns="254" rIns="254" bIns="254" rtlCol="0" anchor="ctr">
            <a:normAutofit/>
          </a:bodyPr>
          <a:lstStyle/>
          <a:p>
            <a:pPr marL="0" indent="0">
              <a:buNone/>
            </a:pPr>
            <a:r>
              <a:rPr lang="en-US" sz="2900" b="1" dirty="0">
                <a:solidFill>
                  <a:srgbClr val="163154"/>
                </a:solidFill>
                <a:latin typeface="Georgia" pitchFamily="34" charset="0"/>
                <a:ea typeface="Georgia" pitchFamily="34" charset="-122"/>
                <a:cs typeface="Georgia" pitchFamily="34" charset="-120"/>
              </a:rPr>
              <a:t>Reentry, an ankle monitor, or arrest status automatically determines school placement.</a:t>
            </a:r>
            <a:endParaRPr lang="en-US" sz="2900" dirty="0"/>
          </a:p>
        </p:txBody>
      </p:sp>
      <p:sp>
        <p:nvSpPr>
          <p:cNvPr id="6" name="Text 4"/>
          <p:cNvSpPr/>
          <p:nvPr/>
        </p:nvSpPr>
        <p:spPr>
          <a:xfrm>
            <a:off x="548640" y="4800600"/>
            <a:ext cx="5029200" cy="457200"/>
          </a:xfrm>
          <a:prstGeom prst="rect">
            <a:avLst/>
          </a:prstGeom>
          <a:noFill/>
          <a:ln/>
        </p:spPr>
        <p:txBody>
          <a:bodyPr wrap="square" lIns="508" tIns="508" rIns="508" bIns="508" rtlCol="0" anchor="ctr">
            <a:normAutofit lnSpcReduction="10000"/>
          </a:bodyPr>
          <a:lstStyle/>
          <a:p>
            <a:pPr marL="0" indent="0" algn="l">
              <a:buNone/>
            </a:pPr>
            <a:r>
              <a:rPr lang="en-US" sz="1500" dirty="0">
                <a:solidFill>
                  <a:srgbClr val="5F6B74"/>
                </a:solidFill>
                <a:latin typeface="Aptos" pitchFamily="34" charset="0"/>
                <a:ea typeface="Aptos" pitchFamily="34" charset="-122"/>
                <a:cs typeface="Aptos" pitchFamily="34" charset="-120"/>
              </a:rPr>
              <a:t>Vote first. Then explain the reasoning your team would use in practice.</a:t>
            </a:r>
            <a:endParaRPr lang="en-US" sz="1500" dirty="0"/>
          </a:p>
        </p:txBody>
      </p:sp>
      <p:pic>
        <p:nvPicPr>
          <p:cNvPr id="7" name="Image 0" descr="/mnt/data/crop4_a_wide_cinematic_shallow_depth_of_field_photo_of_81386.jpg"/>
          <p:cNvPicPr>
            <a:picLocks noChangeAspect="1"/>
          </p:cNvPicPr>
          <p:nvPr/>
        </p:nvPicPr>
        <p:blipFill>
          <a:blip r:embed="rId3"/>
          <a:srcRect t="10857" b="10857"/>
          <a:stretch/>
        </p:blipFill>
        <p:spPr>
          <a:xfrm>
            <a:off x="6812280" y="685800"/>
            <a:ext cx="4389120" cy="29718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extLst>
      <p:ext uri="{BB962C8B-B14F-4D97-AF65-F5344CB8AC3E}">
        <p14:creationId xmlns:p14="http://schemas.microsoft.com/office/powerpoint/2010/main" val="1085242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MYTH REVEAL</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822960"/>
          </a:xfrm>
          <a:prstGeom prst="rect">
            <a:avLst/>
          </a:prstGeom>
          <a:noFill/>
          <a:ln/>
        </p:spPr>
        <p:txBody>
          <a:bodyPr wrap="square" lIns="254" tIns="254" rIns="254" bIns="254" rtlCol="0" anchor="ctr">
            <a:normAutofit fontScale="92500" lnSpcReduction="10000"/>
          </a:bodyPr>
          <a:lstStyle/>
          <a:p>
            <a:pPr marL="0" indent="0">
              <a:buNone/>
            </a:pPr>
            <a:r>
              <a:rPr lang="en-US" sz="3000" b="1" dirty="0">
                <a:solidFill>
                  <a:srgbClr val="163154"/>
                </a:solidFill>
                <a:latin typeface="Georgia" pitchFamily="34" charset="0"/>
                <a:ea typeface="Georgia" pitchFamily="34" charset="-122"/>
                <a:cs typeface="Georgia" pitchFamily="34" charset="-120"/>
              </a:rPr>
              <a:t>Myth: Placement must be individualized.</a:t>
            </a:r>
            <a:endParaRPr lang="en-US" sz="3000" dirty="0"/>
          </a:p>
        </p:txBody>
      </p:sp>
      <p:sp>
        <p:nvSpPr>
          <p:cNvPr id="10" name="Text 8"/>
          <p:cNvSpPr/>
          <p:nvPr/>
        </p:nvSpPr>
        <p:spPr>
          <a:xfrm>
            <a:off x="594360" y="2894171"/>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For students with IEPs, placement decisions must be made consistent with IDEA and the student’s individual needs.</a:t>
            </a:r>
            <a:endParaRPr lang="en-US" sz="1580" dirty="0"/>
          </a:p>
        </p:txBody>
      </p:sp>
      <p:sp>
        <p:nvSpPr>
          <p:cNvPr id="12" name="Text 10"/>
          <p:cNvSpPr/>
          <p:nvPr/>
        </p:nvSpPr>
        <p:spPr>
          <a:xfrm>
            <a:off x="594360" y="3767328"/>
            <a:ext cx="5394960" cy="420624"/>
          </a:xfrm>
          <a:prstGeom prst="rect">
            <a:avLst/>
          </a:prstGeom>
          <a:noFill/>
          <a:ln/>
        </p:spPr>
        <p:txBody>
          <a:bodyPr wrap="square" lIns="508" tIns="508" rIns="508" bIns="508" rtlCol="0" anchor="ctr">
            <a:normAutofit fontScale="92500" lnSpcReduction="10000"/>
          </a:bodyPr>
          <a:lstStyle/>
          <a:p>
            <a:pPr marL="0" indent="0" algn="l">
              <a:buNone/>
            </a:pPr>
            <a:r>
              <a:rPr lang="en-US" sz="1580" dirty="0">
                <a:solidFill>
                  <a:srgbClr val="263238"/>
                </a:solidFill>
                <a:latin typeface="Aptos" pitchFamily="34" charset="0"/>
                <a:ea typeface="Aptos" pitchFamily="34" charset="-122"/>
                <a:cs typeface="Aptos" pitchFamily="34" charset="-120"/>
              </a:rPr>
              <a:t>Reentry planning should protect access to courses, credits, services, and transition supports.</a:t>
            </a:r>
          </a:p>
          <a:p>
            <a:pPr marL="0" indent="0" algn="l">
              <a:buNone/>
            </a:pPr>
            <a:endParaRPr lang="en-US" sz="1580" dirty="0"/>
          </a:p>
        </p:txBody>
      </p:sp>
      <p:sp>
        <p:nvSpPr>
          <p:cNvPr id="13" name="Text 11"/>
          <p:cNvSpPr/>
          <p:nvPr/>
        </p:nvSpPr>
        <p:spPr>
          <a:xfrm>
            <a:off x="594360" y="4983480"/>
            <a:ext cx="10515600" cy="658368"/>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600" b="1" dirty="0">
                <a:solidFill>
                  <a:srgbClr val="163154"/>
                </a:solidFill>
                <a:latin typeface="Aptos" pitchFamily="34" charset="0"/>
                <a:ea typeface="Aptos" pitchFamily="34" charset="-122"/>
                <a:cs typeface="Aptos" pitchFamily="34" charset="-120"/>
              </a:rPr>
              <a:t>Consider safety and legal factors — but do not press a restrictive reset button based on status alone.</a:t>
            </a:r>
            <a:endParaRPr lang="en-US" sz="1600" dirty="0"/>
          </a:p>
        </p:txBody>
      </p:sp>
      <p:sp>
        <p:nvSpPr>
          <p:cNvPr id="14" name="Text 12"/>
          <p:cNvSpPr/>
          <p:nvPr/>
        </p:nvSpPr>
        <p:spPr>
          <a:xfrm>
            <a:off x="612648" y="5943600"/>
            <a:ext cx="5303520" cy="237744"/>
          </a:xfrm>
          <a:prstGeom prst="rect">
            <a:avLst/>
          </a:prstGeom>
          <a:noFill/>
          <a:ln/>
        </p:spPr>
        <p:txBody>
          <a:bodyPr wrap="square" lIns="508" tIns="508" rIns="508" bIns="508" rtlCol="0" anchor="ctr">
            <a:normAutofit/>
          </a:bodyPr>
          <a:lstStyle/>
          <a:p>
            <a:pPr marL="0" indent="0" algn="l">
              <a:buNone/>
            </a:pPr>
            <a:r>
              <a:rPr lang="en-US" sz="750" dirty="0">
                <a:solidFill>
                  <a:srgbClr val="5F6B74"/>
                </a:solidFill>
                <a:latin typeface="Aptos" pitchFamily="34" charset="0"/>
                <a:ea typeface="Aptos" pitchFamily="34" charset="-122"/>
                <a:cs typeface="Aptos" pitchFamily="34" charset="-120"/>
              </a:rPr>
              <a:t>Legal anchor: 34 CFR §300.114; 34 CFR §300.116; 34 CFR §300.323.</a:t>
            </a:r>
            <a:endParaRPr lang="en-US" sz="750" dirty="0"/>
          </a:p>
        </p:txBody>
      </p:sp>
      <p:pic>
        <p:nvPicPr>
          <p:cNvPr id="15" name="Image 0" descr="/mnt/data/crop4_a_wide_cinematic_shallow_depth_of_field_photo_of_81386.jpg"/>
          <p:cNvPicPr>
            <a:picLocks noChangeAspect="1"/>
          </p:cNvPicPr>
          <p:nvPr/>
        </p:nvPicPr>
        <p:blipFill>
          <a:blip r:embed="rId3"/>
          <a:srcRect t="12062" b="12062"/>
          <a:stretch/>
        </p:blipFill>
        <p:spPr>
          <a:xfrm>
            <a:off x="6720840" y="868680"/>
            <a:ext cx="4389120" cy="2880360"/>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
        <p:nvSpPr>
          <p:cNvPr id="19" name="TextBox 18">
            <a:extLst>
              <a:ext uri="{FF2B5EF4-FFF2-40B4-BE49-F238E27FC236}">
                <a16:creationId xmlns:a16="http://schemas.microsoft.com/office/drawing/2014/main" id="{223887E8-8784-70F4-AF7C-76BEECB8082D}"/>
              </a:ext>
            </a:extLst>
          </p:cNvPr>
          <p:cNvSpPr txBox="1"/>
          <p:nvPr/>
        </p:nvSpPr>
        <p:spPr>
          <a:xfrm>
            <a:off x="569328" y="1979444"/>
            <a:ext cx="4622063" cy="646331"/>
          </a:xfrm>
          <a:prstGeom prst="rect">
            <a:avLst/>
          </a:prstGeom>
          <a:noFill/>
        </p:spPr>
        <p:txBody>
          <a:bodyPr wrap="square" rtlCol="0">
            <a:spAutoFit/>
          </a:bodyPr>
          <a:lstStyle/>
          <a:p>
            <a:r>
              <a:rPr lang="en-US" dirty="0"/>
              <a:t>An ankle monitor is a supervision tool — not an educational placement decision.</a:t>
            </a:r>
          </a:p>
        </p:txBody>
      </p:sp>
    </p:spTree>
    <p:extLst>
      <p:ext uri="{BB962C8B-B14F-4D97-AF65-F5344CB8AC3E}">
        <p14:creationId xmlns:p14="http://schemas.microsoft.com/office/powerpoint/2010/main" val="2739568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bg>
      <p:bgPr>
        <a:solidFill>
          <a:srgbClr val="1B2E55"/>
        </a:solidFill>
        <a:effectLst/>
      </p:bgPr>
    </p:bg>
    <p:spTree>
      <p:nvGrpSpPr>
        <p:cNvPr id="1" name=""/>
        <p:cNvGrpSpPr/>
        <p:nvPr/>
      </p:nvGrpSpPr>
      <p:grpSpPr>
        <a:xfrm>
          <a:off x="0" y="0"/>
          <a:ext cx="0" cy="0"/>
          <a:chOff x="0" y="0"/>
          <a:chExt cx="0" cy="0"/>
        </a:xfrm>
      </p:grpSpPr>
      <p:sp>
        <p:nvSpPr>
          <p:cNvPr id="3" name="Text 1"/>
          <p:cNvSpPr/>
          <p:nvPr/>
        </p:nvSpPr>
        <p:spPr>
          <a:xfrm>
            <a:off x="2463282" y="1101012"/>
            <a:ext cx="6269238" cy="1825068"/>
          </a:xfrm>
          <a:prstGeom prst="rect">
            <a:avLst/>
          </a:prstGeom>
          <a:noFill/>
          <a:ln/>
        </p:spPr>
        <p:txBody>
          <a:bodyPr wrap="square" lIns="0" tIns="0" rIns="0" bIns="0" rtlCol="0" anchor="ctr">
            <a:normAutofit/>
          </a:bodyPr>
          <a:lstStyle/>
          <a:p>
            <a:pPr marL="0" indent="0">
              <a:buNone/>
            </a:pPr>
            <a:r>
              <a:rPr lang="en-US" sz="4000" b="1" dirty="0">
                <a:solidFill>
                  <a:srgbClr val="0D7A78"/>
                </a:solidFill>
                <a:latin typeface="Aptos Display" pitchFamily="34" charset="0"/>
                <a:ea typeface="Aptos Display" pitchFamily="34" charset="-122"/>
                <a:cs typeface="Aptos Display" pitchFamily="34" charset="-120"/>
              </a:rPr>
              <a:t>Team Discussion: Scenario 1</a:t>
            </a:r>
            <a:endParaRPr lang="en-US" sz="4000" dirty="0"/>
          </a:p>
        </p:txBody>
      </p:sp>
      <p:sp>
        <p:nvSpPr>
          <p:cNvPr id="4" name="Text 2"/>
          <p:cNvSpPr/>
          <p:nvPr/>
        </p:nvSpPr>
        <p:spPr>
          <a:xfrm>
            <a:off x="5074920" y="3474720"/>
            <a:ext cx="201168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2600" b="1" dirty="0">
                <a:solidFill>
                  <a:srgbClr val="1B2E55"/>
                </a:solidFill>
                <a:latin typeface="Aptos" pitchFamily="34" charset="0"/>
                <a:ea typeface="Aptos" pitchFamily="34" charset="-122"/>
                <a:cs typeface="Aptos" pitchFamily="34" charset="-120"/>
              </a:rPr>
              <a:t>5 minutes</a:t>
            </a:r>
            <a:endParaRPr lang="en-US" sz="26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35399" y="1089921"/>
            <a:ext cx="5571309" cy="370980"/>
          </a:xfrm>
          <a:prstGeom prst="rect">
            <a:avLst/>
          </a:prstGeom>
          <a:noFill/>
          <a:ln/>
        </p:spPr>
        <p:txBody>
          <a:bodyPr wrap="square" lIns="0" tIns="0" rIns="0" bIns="0" rtlCol="0" anchor="ctr"/>
          <a:lstStyle/>
          <a:p>
            <a:pPr marL="0" indent="0">
              <a:buNone/>
            </a:pPr>
            <a:r>
              <a:rPr lang="en-US" sz="2400" b="1" dirty="0">
                <a:solidFill>
                  <a:srgbClr val="1B2E55"/>
                </a:solidFill>
                <a:latin typeface="Aptos" pitchFamily="34" charset="0"/>
                <a:ea typeface="Aptos" pitchFamily="34" charset="-122"/>
                <a:cs typeface="Aptos" pitchFamily="34" charset="-120"/>
              </a:rPr>
              <a:t>SCENARIO 1 | WHO OWNS THE EVALUATION?</a:t>
            </a:r>
            <a:endParaRPr lang="en-US" sz="240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6922381" y="4454807"/>
            <a:ext cx="5943600" cy="960120"/>
          </a:xfrm>
          <a:prstGeom prst="rect">
            <a:avLst/>
          </a:prstGeom>
          <a:noFill/>
          <a:ln/>
        </p:spPr>
        <p:txBody>
          <a:bodyPr wrap="square" lIns="0" tIns="0" rIns="0" bIns="0" rtlCol="0" anchor="ctr">
            <a:normAutofit/>
          </a:bodyPr>
          <a:lstStyle/>
          <a:p>
            <a:pPr marL="0" indent="0">
              <a:buNone/>
            </a:pPr>
            <a:r>
              <a:rPr lang="en-US" sz="3100" b="1" dirty="0">
                <a:solidFill>
                  <a:srgbClr val="1B2E55"/>
                </a:solidFill>
                <a:latin typeface="Georgia" pitchFamily="34" charset="0"/>
                <a:ea typeface="Georgia" pitchFamily="34" charset="-122"/>
                <a:cs typeface="Georgia" pitchFamily="34" charset="-120"/>
              </a:rPr>
              <a:t>Court-Ordered Does Not Mean Court-Assigned</a:t>
            </a:r>
            <a:endParaRPr lang="en-US" sz="3100" dirty="0"/>
          </a:p>
        </p:txBody>
      </p:sp>
      <p:pic>
        <p:nvPicPr>
          <p:cNvPr id="5" name="Image 0" descr="/mnt/data/wide_interior_office_meeting_room_scene_with_a_pro.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502920" y="2375843"/>
            <a:ext cx="6175311" cy="3384957"/>
          </a:xfrm>
          <a:prstGeom prst="rect">
            <a:avLst/>
          </a:prstGeom>
          <a:noFill/>
          <a:ln/>
        </p:spPr>
        <p:txBody>
          <a:bodyPr wrap="square" lIns="254" tIns="254" rIns="254" bIns="254" rtlCol="0" anchor="ctr">
            <a:noAutofit/>
          </a:bodyPr>
          <a:lstStyle/>
          <a:p>
            <a:pPr marL="0" indent="0">
              <a:buNone/>
            </a:pPr>
            <a:r>
              <a:rPr lang="en-US" sz="2000" dirty="0">
                <a:solidFill>
                  <a:srgbClr val="1F2933"/>
                </a:solidFill>
                <a:latin typeface="Aptos" pitchFamily="34" charset="0"/>
                <a:ea typeface="Aptos" pitchFamily="34" charset="-122"/>
                <a:cs typeface="Aptos" pitchFamily="34" charset="-120"/>
              </a:rPr>
              <a:t> A  general education student was detained and enrolled with SCDJJ  school district from January to March</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The student was released and enrolled with a new LEA in March of the same year.  The new placement is a residential treatment facility “Camp Wonderful”. DSS and DJJ placed the student at “Camp Wonderful”.</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In May  the court ordered the student to cooperate with a psycho-educational assessment.</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The current placement, “Camp Wonderful”  says DJJ must complete the evaluation because it was court ordered.</a:t>
            </a:r>
            <a:endParaRPr lang="en-US" sz="20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TEAM DISCUSSION | 4–5 MINUTES</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1165860" y="498534"/>
            <a:ext cx="10777790" cy="960120"/>
          </a:xfrm>
          <a:prstGeom prst="rect">
            <a:avLst/>
          </a:prstGeom>
          <a:noFill/>
          <a:ln/>
        </p:spPr>
        <p:txBody>
          <a:bodyPr wrap="square" lIns="0" tIns="0" rIns="0" bIns="0" rtlCol="0" anchor="ctr">
            <a:normAutofit/>
          </a:bodyPr>
          <a:lstStyle/>
          <a:p>
            <a:pPr marL="0" indent="0">
              <a:buNone/>
            </a:pPr>
            <a:r>
              <a:rPr lang="en-US" sz="2900" b="1" dirty="0">
                <a:solidFill>
                  <a:srgbClr val="1B2E55"/>
                </a:solidFill>
                <a:latin typeface="Georgia" pitchFamily="34" charset="0"/>
                <a:ea typeface="Georgia" pitchFamily="34" charset="-122"/>
                <a:cs typeface="Georgia" pitchFamily="34" charset="-120"/>
              </a:rPr>
              <a:t>Work through the responsibility question</a:t>
            </a:r>
            <a:endParaRPr lang="en-US" sz="2900" dirty="0"/>
          </a:p>
        </p:txBody>
      </p:sp>
      <p:pic>
        <p:nvPicPr>
          <p:cNvPr id="5" name="Image 0" descr="/mnt/data/wide_interior_office_meeting_room_scene_in_a_reali.png"/>
          <p:cNvPicPr>
            <a:picLocks noChangeAspect="1"/>
          </p:cNvPicPr>
          <p:nvPr/>
        </p:nvPicPr>
        <p:blipFill>
          <a:blip r:embed="rId3"/>
          <a:stretch>
            <a:fillRect/>
          </a:stretch>
        </p:blipFill>
        <p:spPr>
          <a:xfrm>
            <a:off x="7196328" y="2307460"/>
            <a:ext cx="4572000" cy="2569464"/>
          </a:xfrm>
          <a:prstGeom prst="rect">
            <a:avLst/>
          </a:prstGeom>
        </p:spPr>
      </p:pic>
      <p:sp>
        <p:nvSpPr>
          <p:cNvPr id="6" name="Text 3"/>
          <p:cNvSpPr/>
          <p:nvPr/>
        </p:nvSpPr>
        <p:spPr>
          <a:xfrm>
            <a:off x="594359" y="1390263"/>
            <a:ext cx="6244979" cy="4370457"/>
          </a:xfrm>
          <a:prstGeom prst="rect">
            <a:avLst/>
          </a:prstGeom>
          <a:noFill/>
          <a:ln/>
        </p:spPr>
        <p:txBody>
          <a:bodyPr wrap="square" lIns="254" tIns="254" rIns="254" bIns="254" rtlCol="0" anchor="ctr">
            <a:normAutofit fontScale="92500" lnSpcReduction="10000"/>
          </a:bodyPr>
          <a:lstStyle/>
          <a:p>
            <a:pPr marL="0" indent="0">
              <a:buNone/>
            </a:pPr>
            <a:endParaRPr lang="en-US" sz="114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Which LEA is responsible for responding to the suspected disability and initiating the IDEA evaluation process?</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Does it matter that DJJ and DSS were involved in placing the student?</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Does the fact that the evaluation was court ordered change which LEA is responsible?</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Does the judge have to identify the responsible LEA in the court order? What fact actually determines responsibility?</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 Can the current LEA decline responsibility simply because DJJ, DSS, or the court raised the concern?</a:t>
            </a:r>
            <a:endParaRPr lang="en-US" sz="2000" dirty="0"/>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What should happen next?</a:t>
            </a:r>
            <a:endParaRPr lang="en-US" sz="20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6B8B0-692D-7E6A-59BD-7A11607AEF7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DBABDCAB-AAAD-6610-E911-B399542C2B4F}"/>
              </a:ext>
            </a:extLst>
          </p:cNvPr>
          <p:cNvSpPr/>
          <p:nvPr/>
        </p:nvSpPr>
        <p:spPr>
          <a:xfrm>
            <a:off x="2463282" y="1101012"/>
            <a:ext cx="6269238" cy="1825068"/>
          </a:xfrm>
          <a:prstGeom prst="rect">
            <a:avLst/>
          </a:prstGeom>
          <a:noFill/>
          <a:ln/>
        </p:spPr>
        <p:txBody>
          <a:bodyPr wrap="square" lIns="0" tIns="0" rIns="0" bIns="0" rtlCol="0" anchor="ctr">
            <a:normAutofit/>
          </a:bodyPr>
          <a:lstStyle/>
          <a:p>
            <a:pPr marL="0" indent="0" algn="ctr">
              <a:buNone/>
            </a:pPr>
            <a:r>
              <a:rPr lang="en-US" sz="4000" b="1" dirty="0">
                <a:solidFill>
                  <a:srgbClr val="0D7A78"/>
                </a:solidFill>
                <a:latin typeface="Aptos Display" pitchFamily="34" charset="0"/>
                <a:ea typeface="Aptos Display" pitchFamily="34" charset="-122"/>
                <a:cs typeface="Aptos Display" pitchFamily="34" charset="-120"/>
              </a:rPr>
              <a:t>Team Discussion: Scenario 1 Share Out</a:t>
            </a:r>
            <a:endParaRPr lang="en-US" sz="4000" dirty="0"/>
          </a:p>
        </p:txBody>
      </p:sp>
      <p:sp>
        <p:nvSpPr>
          <p:cNvPr id="4" name="Text 2">
            <a:extLst>
              <a:ext uri="{FF2B5EF4-FFF2-40B4-BE49-F238E27FC236}">
                <a16:creationId xmlns:a16="http://schemas.microsoft.com/office/drawing/2014/main" id="{D2ED7298-4291-1158-56D1-E855755204A4}"/>
              </a:ext>
            </a:extLst>
          </p:cNvPr>
          <p:cNvSpPr/>
          <p:nvPr/>
        </p:nvSpPr>
        <p:spPr>
          <a:xfrm>
            <a:off x="5074920" y="3474720"/>
            <a:ext cx="201168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2600" b="1" dirty="0">
                <a:solidFill>
                  <a:srgbClr val="1B2E55"/>
                </a:solidFill>
                <a:latin typeface="Aptos" pitchFamily="34" charset="0"/>
                <a:ea typeface="Aptos" pitchFamily="34" charset="-122"/>
                <a:cs typeface="Aptos" pitchFamily="34" charset="-120"/>
              </a:rPr>
              <a:t>5 minutes</a:t>
            </a:r>
            <a:endParaRPr lang="en-US" sz="2600" dirty="0"/>
          </a:p>
        </p:txBody>
      </p:sp>
      <p:sp>
        <p:nvSpPr>
          <p:cNvPr id="5" name="Text 3">
            <a:extLst>
              <a:ext uri="{FF2B5EF4-FFF2-40B4-BE49-F238E27FC236}">
                <a16:creationId xmlns:a16="http://schemas.microsoft.com/office/drawing/2014/main" id="{D2731161-F8A4-8E6D-A535-DE87E8CB58B5}"/>
              </a:ext>
            </a:extLst>
          </p:cNvPr>
          <p:cNvSpPr/>
          <p:nvPr/>
        </p:nvSpPr>
        <p:spPr>
          <a:xfrm>
            <a:off x="3154680" y="4389120"/>
            <a:ext cx="6035040" cy="365760"/>
          </a:xfrm>
          <a:prstGeom prst="rect">
            <a:avLst/>
          </a:prstGeom>
          <a:noFill/>
          <a:ln/>
        </p:spPr>
        <p:txBody>
          <a:bodyPr wrap="square" lIns="381" tIns="381" rIns="381" bIns="381"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Lock in your answer before moving to the reveal.</a:t>
            </a:r>
            <a:endParaRPr lang="en-US" sz="1800" dirty="0"/>
          </a:p>
        </p:txBody>
      </p:sp>
      <p:sp>
        <p:nvSpPr>
          <p:cNvPr id="25" name="Slide Number Placeholder 0">
            <a:extLst>
              <a:ext uri="{FF2B5EF4-FFF2-40B4-BE49-F238E27FC236}">
                <a16:creationId xmlns:a16="http://schemas.microsoft.com/office/drawing/2014/main" id="{7F2B97E1-20E1-3A21-4622-EA6300A60F76}"/>
              </a:ext>
            </a:extLst>
          </p:cNvPr>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20</a:t>
            </a:fld>
            <a:endParaRPr lang="en-US"/>
          </a:p>
        </p:txBody>
      </p:sp>
    </p:spTree>
    <p:extLst>
      <p:ext uri="{BB962C8B-B14F-4D97-AF65-F5344CB8AC3E}">
        <p14:creationId xmlns:p14="http://schemas.microsoft.com/office/powerpoint/2010/main" val="3431691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REVEAL | SCENARIO 1</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5897880" cy="960120"/>
          </a:xfrm>
          <a:prstGeom prst="rect">
            <a:avLst/>
          </a:prstGeom>
          <a:noFill/>
          <a:ln/>
        </p:spPr>
        <p:txBody>
          <a:bodyPr wrap="square" lIns="0" tIns="0" rIns="0" bIns="0" rtlCol="0" anchor="ctr">
            <a:normAutofit/>
          </a:bodyPr>
          <a:lstStyle/>
          <a:p>
            <a:pPr marL="0" indent="0">
              <a:buNone/>
            </a:pPr>
            <a:r>
              <a:rPr lang="en-US" sz="3100" b="1" dirty="0">
                <a:solidFill>
                  <a:srgbClr val="1B2E55"/>
                </a:solidFill>
                <a:latin typeface="Georgia" pitchFamily="34" charset="0"/>
                <a:ea typeface="Georgia" pitchFamily="34" charset="-122"/>
                <a:cs typeface="Georgia" pitchFamily="34" charset="-120"/>
              </a:rPr>
              <a:t>The current educational LEA must act.</a:t>
            </a:r>
            <a:endParaRPr lang="en-US" sz="3100" dirty="0"/>
          </a:p>
        </p:txBody>
      </p:sp>
      <p:pic>
        <p:nvPicPr>
          <p:cNvPr id="5" name="Image 0" descr="/mnt/data/wide_interior_office_meeting_room_scene_with_a_pro.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685800" y="2331719"/>
            <a:ext cx="5528388" cy="2044337"/>
          </a:xfrm>
          <a:prstGeom prst="rect">
            <a:avLst/>
          </a:prstGeom>
          <a:noFill/>
          <a:ln/>
        </p:spPr>
        <p:txBody>
          <a:bodyPr wrap="square" lIns="254" tIns="254" rIns="254" bIns="254" rtlCol="0" anchor="ctr">
            <a:noAutofit/>
          </a:bodyPr>
          <a:lstStyle/>
          <a:p>
            <a:pPr marL="0" indent="0">
              <a:buNone/>
            </a:pPr>
            <a:r>
              <a:rPr lang="en-US" dirty="0">
                <a:solidFill>
                  <a:srgbClr val="1F2933"/>
                </a:solidFill>
                <a:latin typeface="Aptos" pitchFamily="34" charset="0"/>
                <a:ea typeface="Aptos" pitchFamily="34" charset="-122"/>
                <a:cs typeface="Aptos" pitchFamily="34" charset="-120"/>
              </a:rPr>
              <a:t>The source of the concern does not determine the responsible LEA.</a:t>
            </a:r>
          </a:p>
          <a:p>
            <a:pPr marL="0" indent="0">
              <a:buNone/>
            </a:pPr>
            <a:endParaRPr lang="en-US" dirty="0"/>
          </a:p>
          <a:p>
            <a:pPr marL="0" indent="0">
              <a:buNone/>
            </a:pPr>
            <a:r>
              <a:rPr lang="en-US" dirty="0">
                <a:solidFill>
                  <a:srgbClr val="1F2933"/>
                </a:solidFill>
                <a:latin typeface="Aptos" pitchFamily="34" charset="0"/>
                <a:ea typeface="Aptos" pitchFamily="34" charset="-122"/>
                <a:cs typeface="Aptos" pitchFamily="34" charset="-120"/>
              </a:rPr>
              <a:t>A court order requiring cooperation does not assign IDEA responsibility to a former LEA.</a:t>
            </a:r>
          </a:p>
          <a:p>
            <a:pPr marL="0" indent="0">
              <a:buNone/>
            </a:pPr>
            <a:endParaRPr lang="en-US" dirty="0"/>
          </a:p>
          <a:p>
            <a:pPr marL="0" indent="0">
              <a:buNone/>
            </a:pPr>
            <a:r>
              <a:rPr lang="en-US" dirty="0">
                <a:solidFill>
                  <a:srgbClr val="1F2933"/>
                </a:solidFill>
                <a:latin typeface="Aptos" pitchFamily="34" charset="0"/>
                <a:ea typeface="Aptos" pitchFamily="34" charset="-122"/>
                <a:cs typeface="Aptos" pitchFamily="34" charset="-120"/>
              </a:rPr>
              <a:t>The student’s current educational enrollment determines who must address Child Find and evaluation obligations</a:t>
            </a:r>
            <a:endParaRPr lang="en-US" dirty="0"/>
          </a:p>
        </p:txBody>
      </p:sp>
      <p:sp>
        <p:nvSpPr>
          <p:cNvPr id="7" name="Text 4"/>
          <p:cNvSpPr/>
          <p:nvPr/>
        </p:nvSpPr>
        <p:spPr>
          <a:xfrm>
            <a:off x="6789420" y="4320540"/>
            <a:ext cx="5166360" cy="502920"/>
          </a:xfrm>
          <a:prstGeom prst="roundRect">
            <a:avLst>
              <a:gd name="adj" fmla="val 14545"/>
            </a:avLst>
          </a:prstGeom>
          <a:solidFill>
            <a:srgbClr val="D4B253"/>
          </a:solidFill>
          <a:ln/>
        </p:spPr>
        <p:txBody>
          <a:bodyPr wrap="square" lIns="508" tIns="508" rIns="508" bIns="508" rtlCol="0" anchor="ctr">
            <a:normAutofit fontScale="85000" lnSpcReduction="10000"/>
          </a:bodyPr>
          <a:lstStyle/>
          <a:p>
            <a:pPr marL="0" indent="0" algn="ctr">
              <a:buNone/>
            </a:pPr>
            <a:r>
              <a:rPr lang="en-US" sz="2200" b="1" dirty="0">
                <a:solidFill>
                  <a:srgbClr val="1B2E55"/>
                </a:solidFill>
                <a:latin typeface="Aptos" pitchFamily="34" charset="0"/>
                <a:ea typeface="Aptos" pitchFamily="34" charset="-122"/>
                <a:cs typeface="Aptos" pitchFamily="34" charset="-120"/>
              </a:rPr>
              <a:t>Court ordered does not mean court assigned.</a:t>
            </a:r>
            <a:endParaRPr lang="en-US" sz="2200" dirty="0"/>
          </a:p>
        </p:txBody>
      </p:sp>
      <p:sp>
        <p:nvSpPr>
          <p:cNvPr id="8" name="Text 5"/>
          <p:cNvSpPr/>
          <p:nvPr/>
        </p:nvSpPr>
        <p:spPr>
          <a:xfrm>
            <a:off x="685800" y="5349240"/>
            <a:ext cx="5303520" cy="201168"/>
          </a:xfrm>
          <a:prstGeom prst="rect">
            <a:avLst/>
          </a:prstGeom>
          <a:noFill/>
          <a:ln/>
        </p:spPr>
        <p:txBody>
          <a:bodyPr wrap="square" lIns="381" tIns="381" rIns="381" bIns="381" rtlCol="0" anchor="ctr">
            <a:normAutofit/>
          </a:bodyPr>
          <a:lstStyle/>
          <a:p>
            <a:pPr marL="0" indent="0">
              <a:buNone/>
            </a:pPr>
            <a:r>
              <a:rPr lang="en-US" sz="900" dirty="0">
                <a:solidFill>
                  <a:srgbClr val="5B6573"/>
                </a:solidFill>
                <a:latin typeface="Aptos" pitchFamily="34" charset="0"/>
                <a:ea typeface="Aptos" pitchFamily="34" charset="-122"/>
                <a:cs typeface="Aptos" pitchFamily="34" charset="-120"/>
              </a:rPr>
              <a:t>Legal anchor: 34 CFR §300.301; Child Find principles.</a:t>
            </a:r>
            <a:endParaRPr lang="en-US" sz="9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REVEAL | WHAT SHOULD HAPPEN NEXT?</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896112"/>
            <a:ext cx="6583680" cy="960120"/>
          </a:xfrm>
          <a:prstGeom prst="rect">
            <a:avLst/>
          </a:prstGeom>
          <a:noFill/>
          <a:ln/>
        </p:spPr>
        <p:txBody>
          <a:bodyPr wrap="square" lIns="0" tIns="0" rIns="0" bIns="0" rtlCol="0" anchor="ctr">
            <a:normAutofit/>
          </a:bodyPr>
          <a:lstStyle/>
          <a:p>
            <a:pPr marL="0" indent="0">
              <a:buNone/>
            </a:pPr>
            <a:r>
              <a:rPr lang="en-US" sz="3000" b="1" dirty="0">
                <a:solidFill>
                  <a:srgbClr val="1B2E55"/>
                </a:solidFill>
                <a:latin typeface="Georgia" pitchFamily="34" charset="0"/>
                <a:ea typeface="Georgia" pitchFamily="34" charset="-122"/>
                <a:cs typeface="Georgia" pitchFamily="34" charset="-120"/>
              </a:rPr>
              <a:t>Move from argument to action</a:t>
            </a:r>
            <a:endParaRPr lang="en-US" sz="3000" dirty="0"/>
          </a:p>
        </p:txBody>
      </p:sp>
      <p:sp>
        <p:nvSpPr>
          <p:cNvPr id="5" name="Text 3"/>
          <p:cNvSpPr/>
          <p:nvPr/>
        </p:nvSpPr>
        <p:spPr>
          <a:xfrm>
            <a:off x="685800" y="1920240"/>
            <a:ext cx="2148840" cy="347472"/>
          </a:xfrm>
          <a:prstGeom prst="roundRect">
            <a:avLst>
              <a:gd name="adj" fmla="val 21053"/>
            </a:avLst>
          </a:prstGeom>
          <a:solidFill>
            <a:srgbClr val="0D7A78"/>
          </a:solidFill>
          <a:ln/>
        </p:spPr>
        <p:txBody>
          <a:bodyPr wrap="square" lIns="254" tIns="254" rIns="254" bIns="254"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Current LEA</a:t>
            </a:r>
            <a:endParaRPr lang="en-US" sz="1150" dirty="0"/>
          </a:p>
        </p:txBody>
      </p:sp>
      <p:sp>
        <p:nvSpPr>
          <p:cNvPr id="6" name="Text 4"/>
          <p:cNvSpPr/>
          <p:nvPr/>
        </p:nvSpPr>
        <p:spPr>
          <a:xfrm>
            <a:off x="3063240" y="1938528"/>
            <a:ext cx="8001000" cy="411480"/>
          </a:xfrm>
          <a:prstGeom prst="rect">
            <a:avLst/>
          </a:prstGeom>
          <a:noFill/>
          <a:ln/>
        </p:spPr>
        <p:txBody>
          <a:bodyPr wrap="square" lIns="381" tIns="381" rIns="381" bIns="381" rtlCol="0" anchor="ctr">
            <a:noAutofit/>
          </a:bodyPr>
          <a:lstStyle/>
          <a:p>
            <a:pPr marL="0" indent="0">
              <a:buNone/>
            </a:pPr>
            <a:r>
              <a:rPr lang="en-US" dirty="0">
                <a:solidFill>
                  <a:srgbClr val="1F2933"/>
                </a:solidFill>
                <a:latin typeface="Aptos" pitchFamily="34" charset="0"/>
                <a:ea typeface="Aptos" pitchFamily="34" charset="-122"/>
                <a:cs typeface="Aptos" pitchFamily="34" charset="-120"/>
              </a:rPr>
              <a:t>Review the concern, follow IDEA evaluation procedures, obtain consent, and determine eligibility through the appropriate team.</a:t>
            </a:r>
            <a:endParaRPr lang="en-US" dirty="0"/>
          </a:p>
        </p:txBody>
      </p:sp>
      <p:sp>
        <p:nvSpPr>
          <p:cNvPr id="7" name="Text 5"/>
          <p:cNvSpPr/>
          <p:nvPr/>
        </p:nvSpPr>
        <p:spPr>
          <a:xfrm>
            <a:off x="685800" y="2788920"/>
            <a:ext cx="2148840" cy="347472"/>
          </a:xfrm>
          <a:prstGeom prst="roundRect">
            <a:avLst>
              <a:gd name="adj" fmla="val 21053"/>
            </a:avLst>
          </a:prstGeom>
          <a:solidFill>
            <a:srgbClr val="1B2E55"/>
          </a:solidFill>
          <a:ln/>
        </p:spPr>
        <p:txBody>
          <a:bodyPr wrap="square" lIns="254" tIns="254" rIns="254" bIns="254"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Former LEA / SCDJJ</a:t>
            </a:r>
            <a:endParaRPr lang="en-US" sz="1150" dirty="0"/>
          </a:p>
        </p:txBody>
      </p:sp>
      <p:sp>
        <p:nvSpPr>
          <p:cNvPr id="8" name="Text 6"/>
          <p:cNvSpPr/>
          <p:nvPr/>
        </p:nvSpPr>
        <p:spPr>
          <a:xfrm>
            <a:off x="3063240" y="2807208"/>
            <a:ext cx="8001000" cy="411480"/>
          </a:xfrm>
          <a:prstGeom prst="rect">
            <a:avLst/>
          </a:prstGeom>
          <a:noFill/>
          <a:ln/>
        </p:spPr>
        <p:txBody>
          <a:bodyPr wrap="square" lIns="381" tIns="381" rIns="381" bIns="381" rtlCol="0" anchor="ctr">
            <a:noAutofit/>
          </a:bodyPr>
          <a:lstStyle/>
          <a:p>
            <a:pPr marL="0" indent="0">
              <a:buNone/>
            </a:pPr>
            <a:r>
              <a:rPr lang="en-US" dirty="0">
                <a:solidFill>
                  <a:srgbClr val="1F2933"/>
                </a:solidFill>
                <a:latin typeface="Aptos" pitchFamily="34" charset="0"/>
                <a:ea typeface="Aptos" pitchFamily="34" charset="-122"/>
                <a:cs typeface="Aptos" pitchFamily="34" charset="-120"/>
              </a:rPr>
              <a:t>Respond promptly to records requests and provide relevant educational information from the period of enrollment.</a:t>
            </a:r>
            <a:endParaRPr lang="en-US" dirty="0"/>
          </a:p>
        </p:txBody>
      </p:sp>
      <p:sp>
        <p:nvSpPr>
          <p:cNvPr id="9" name="Text 7"/>
          <p:cNvSpPr/>
          <p:nvPr/>
        </p:nvSpPr>
        <p:spPr>
          <a:xfrm>
            <a:off x="685800" y="3657600"/>
            <a:ext cx="2148840" cy="347472"/>
          </a:xfrm>
          <a:prstGeom prst="roundRect">
            <a:avLst>
              <a:gd name="adj" fmla="val 21053"/>
            </a:avLst>
          </a:prstGeom>
          <a:solidFill>
            <a:srgbClr val="D4B253"/>
          </a:solidFill>
          <a:ln/>
        </p:spPr>
        <p:txBody>
          <a:bodyPr wrap="square" lIns="254" tIns="254" rIns="254" bIns="254"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DJJ / DSS / Court partners</a:t>
            </a:r>
            <a:endParaRPr lang="en-US" sz="1150" dirty="0"/>
          </a:p>
        </p:txBody>
      </p:sp>
      <p:sp>
        <p:nvSpPr>
          <p:cNvPr id="10" name="Text 8"/>
          <p:cNvSpPr/>
          <p:nvPr/>
        </p:nvSpPr>
        <p:spPr>
          <a:xfrm>
            <a:off x="3063240" y="3675888"/>
            <a:ext cx="8001000" cy="411480"/>
          </a:xfrm>
          <a:prstGeom prst="rect">
            <a:avLst/>
          </a:prstGeom>
          <a:noFill/>
          <a:ln/>
        </p:spPr>
        <p:txBody>
          <a:bodyPr wrap="square" lIns="381" tIns="381" rIns="381" bIns="381" rtlCol="0" anchor="ctr">
            <a:noAutofit/>
          </a:bodyPr>
          <a:lstStyle/>
          <a:p>
            <a:pPr marL="0" indent="0">
              <a:buNone/>
            </a:pPr>
            <a:r>
              <a:rPr lang="en-US" sz="2000" dirty="0">
                <a:solidFill>
                  <a:srgbClr val="1F2933"/>
                </a:solidFill>
                <a:latin typeface="Aptos" pitchFamily="34" charset="0"/>
                <a:ea typeface="Aptos" pitchFamily="34" charset="-122"/>
                <a:cs typeface="Aptos" pitchFamily="34" charset="-120"/>
              </a:rPr>
              <a:t>Support cooperation, attendance, scheduling, and information-sharing consistent with law and permissions.</a:t>
            </a:r>
            <a:endParaRPr lang="en-US" sz="2000" dirty="0"/>
          </a:p>
        </p:txBody>
      </p:sp>
      <p:sp>
        <p:nvSpPr>
          <p:cNvPr id="11" name="Text 9"/>
          <p:cNvSpPr/>
          <p:nvPr/>
        </p:nvSpPr>
        <p:spPr>
          <a:xfrm>
            <a:off x="685800" y="4526280"/>
            <a:ext cx="2148840" cy="347472"/>
          </a:xfrm>
          <a:prstGeom prst="roundRect">
            <a:avLst>
              <a:gd name="adj" fmla="val 21053"/>
            </a:avLst>
          </a:prstGeom>
          <a:solidFill>
            <a:srgbClr val="B44A4A"/>
          </a:solidFill>
          <a:ln/>
        </p:spPr>
        <p:txBody>
          <a:bodyPr wrap="square" lIns="254" tIns="254" rIns="254" bIns="254" rtlCol="0" anchor="ctr">
            <a:normAutofit/>
          </a:bodyPr>
          <a:lstStyle/>
          <a:p>
            <a:pPr marL="0" indent="0" algn="ctr">
              <a:buNone/>
            </a:pPr>
            <a:r>
              <a:rPr lang="en-US" sz="1150" b="1" dirty="0">
                <a:solidFill>
                  <a:srgbClr val="FFFFFF"/>
                </a:solidFill>
                <a:latin typeface="Aptos" pitchFamily="34" charset="0"/>
                <a:ea typeface="Aptos" pitchFamily="34" charset="-122"/>
                <a:cs typeface="Aptos" pitchFamily="34" charset="-120"/>
              </a:rPr>
              <a:t>All agencies</a:t>
            </a:r>
            <a:endParaRPr lang="en-US" sz="1150" dirty="0"/>
          </a:p>
        </p:txBody>
      </p:sp>
      <p:sp>
        <p:nvSpPr>
          <p:cNvPr id="12" name="Text 10"/>
          <p:cNvSpPr/>
          <p:nvPr/>
        </p:nvSpPr>
        <p:spPr>
          <a:xfrm>
            <a:off x="3063240" y="4544568"/>
            <a:ext cx="8001000" cy="411480"/>
          </a:xfrm>
          <a:prstGeom prst="rect">
            <a:avLst/>
          </a:prstGeom>
          <a:noFill/>
          <a:ln/>
        </p:spPr>
        <p:txBody>
          <a:bodyPr wrap="square" lIns="381" tIns="381" rIns="381" bIns="381" rtlCol="0" anchor="ctr">
            <a:noAutofit/>
          </a:bodyPr>
          <a:lstStyle/>
          <a:p>
            <a:pPr marL="0" indent="0">
              <a:buNone/>
            </a:pPr>
            <a:r>
              <a:rPr lang="en-US" dirty="0">
                <a:solidFill>
                  <a:srgbClr val="1F2933"/>
                </a:solidFill>
                <a:latin typeface="Aptos" pitchFamily="34" charset="0"/>
                <a:ea typeface="Aptos" pitchFamily="34" charset="-122"/>
                <a:cs typeface="Aptos" pitchFamily="34" charset="-120"/>
              </a:rPr>
              <a:t>Do not delay while debating ownership. Identify the current LEA and coordinate immediately.</a:t>
            </a:r>
            <a:endParaRPr lang="en-US"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EE1AA-EA25-FB9C-3FB6-87186052C5E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B22FC4BF-0A58-71B1-66CA-DA4EC40C415E}"/>
              </a:ext>
            </a:extLst>
          </p:cNvPr>
          <p:cNvSpPr/>
          <p:nvPr/>
        </p:nvSpPr>
        <p:spPr>
          <a:xfrm>
            <a:off x="3520440" y="2606040"/>
            <a:ext cx="5212080" cy="320040"/>
          </a:xfrm>
          <a:prstGeom prst="rect">
            <a:avLst/>
          </a:prstGeom>
          <a:noFill/>
          <a:ln/>
        </p:spPr>
        <p:txBody>
          <a:bodyPr wrap="square" lIns="0" tIns="0" rIns="0" bIns="0" rtlCol="0" anchor="ctr">
            <a:normAutofit fontScale="92500" lnSpcReduction="10000"/>
          </a:bodyPr>
          <a:lstStyle/>
          <a:p>
            <a:pPr marL="0" indent="0">
              <a:buNone/>
            </a:pPr>
            <a:r>
              <a:rPr lang="en-US" sz="2400" b="1" dirty="0">
                <a:solidFill>
                  <a:srgbClr val="0D7A78"/>
                </a:solidFill>
                <a:latin typeface="Aptos Display" pitchFamily="34" charset="0"/>
                <a:ea typeface="Aptos Display" pitchFamily="34" charset="-122"/>
                <a:cs typeface="Aptos Display" pitchFamily="34" charset="-120"/>
              </a:rPr>
              <a:t>Team Discussion: Scenario 2</a:t>
            </a:r>
            <a:endParaRPr lang="en-US" sz="2400" dirty="0"/>
          </a:p>
        </p:txBody>
      </p:sp>
      <p:sp>
        <p:nvSpPr>
          <p:cNvPr id="4" name="Text 2">
            <a:extLst>
              <a:ext uri="{FF2B5EF4-FFF2-40B4-BE49-F238E27FC236}">
                <a16:creationId xmlns:a16="http://schemas.microsoft.com/office/drawing/2014/main" id="{9EB6511F-5780-099C-9D83-C3116D56AC25}"/>
              </a:ext>
            </a:extLst>
          </p:cNvPr>
          <p:cNvSpPr/>
          <p:nvPr/>
        </p:nvSpPr>
        <p:spPr>
          <a:xfrm>
            <a:off x="5074920" y="3474720"/>
            <a:ext cx="201168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2600" b="1" dirty="0">
                <a:solidFill>
                  <a:srgbClr val="1B2E55"/>
                </a:solidFill>
                <a:latin typeface="Aptos" pitchFamily="34" charset="0"/>
                <a:ea typeface="Aptos" pitchFamily="34" charset="-122"/>
                <a:cs typeface="Aptos" pitchFamily="34" charset="-120"/>
              </a:rPr>
              <a:t>5 minutes</a:t>
            </a:r>
            <a:endParaRPr lang="en-US" sz="2600" dirty="0"/>
          </a:p>
        </p:txBody>
      </p:sp>
      <p:sp>
        <p:nvSpPr>
          <p:cNvPr id="5" name="Text 3">
            <a:extLst>
              <a:ext uri="{FF2B5EF4-FFF2-40B4-BE49-F238E27FC236}">
                <a16:creationId xmlns:a16="http://schemas.microsoft.com/office/drawing/2014/main" id="{DE95B36F-46E4-9694-D209-AC010CA45D86}"/>
              </a:ext>
            </a:extLst>
          </p:cNvPr>
          <p:cNvSpPr/>
          <p:nvPr/>
        </p:nvSpPr>
        <p:spPr>
          <a:xfrm>
            <a:off x="3154680" y="4389120"/>
            <a:ext cx="6035040" cy="365760"/>
          </a:xfrm>
          <a:prstGeom prst="rect">
            <a:avLst/>
          </a:prstGeom>
          <a:noFill/>
          <a:ln/>
        </p:spPr>
        <p:txBody>
          <a:bodyPr wrap="square" lIns="381" tIns="381" rIns="381" bIns="381"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Lock in your answer before moving to the reveal.</a:t>
            </a:r>
            <a:endParaRPr lang="en-US" sz="1800" dirty="0"/>
          </a:p>
        </p:txBody>
      </p:sp>
      <p:sp>
        <p:nvSpPr>
          <p:cNvPr id="25" name="Slide Number Placeholder 0">
            <a:extLst>
              <a:ext uri="{FF2B5EF4-FFF2-40B4-BE49-F238E27FC236}">
                <a16:creationId xmlns:a16="http://schemas.microsoft.com/office/drawing/2014/main" id="{0BB4DE22-3745-A638-F710-FD3E425E52A7}"/>
              </a:ext>
            </a:extLst>
          </p:cNvPr>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23</a:t>
            </a:fld>
            <a:endParaRPr lang="en-US"/>
          </a:p>
        </p:txBody>
      </p:sp>
    </p:spTree>
    <p:extLst>
      <p:ext uri="{BB962C8B-B14F-4D97-AF65-F5344CB8AC3E}">
        <p14:creationId xmlns:p14="http://schemas.microsoft.com/office/powerpoint/2010/main" val="1132694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SCENARIO 2 | BEHAVIOR OR DISABILITY?</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5943600" cy="960120"/>
          </a:xfrm>
          <a:prstGeom prst="rect">
            <a:avLst/>
          </a:prstGeom>
          <a:noFill/>
          <a:ln/>
        </p:spPr>
        <p:txBody>
          <a:bodyPr wrap="square" lIns="0" tIns="0" rIns="0" bIns="0" rtlCol="0" anchor="ctr">
            <a:normAutofit/>
          </a:bodyPr>
          <a:lstStyle/>
          <a:p>
            <a:pPr marL="0" indent="0">
              <a:buNone/>
            </a:pPr>
            <a:r>
              <a:rPr lang="en-US" sz="3000" b="1" dirty="0">
                <a:solidFill>
                  <a:srgbClr val="1B2E55"/>
                </a:solidFill>
                <a:latin typeface="Georgia" pitchFamily="34" charset="0"/>
                <a:ea typeface="Georgia" pitchFamily="34" charset="-122"/>
                <a:cs typeface="Georgia" pitchFamily="34" charset="-120"/>
              </a:rPr>
              <a:t>Is a discipline issue also a disability issue?</a:t>
            </a:r>
            <a:endParaRPr lang="en-US" sz="3000" dirty="0"/>
          </a:p>
        </p:txBody>
      </p:sp>
      <p:pic>
        <p:nvPicPr>
          <p:cNvPr id="5" name="Image 0" descr="/mnt/data/a_realistic_well_lit_classroom_or_educational_roo.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518160" y="3346704"/>
            <a:ext cx="5577840" cy="1508760"/>
          </a:xfrm>
          <a:prstGeom prst="rect">
            <a:avLst/>
          </a:prstGeom>
          <a:noFill/>
          <a:ln/>
        </p:spPr>
        <p:txBody>
          <a:bodyPr wrap="square" lIns="381" tIns="381" rIns="381" bIns="381" rtlCol="0" anchor="ctr">
            <a:noAutofit/>
          </a:bodyPr>
          <a:lstStyle/>
          <a:p>
            <a:pPr marL="0" indent="0">
              <a:buNone/>
            </a:pPr>
            <a:r>
              <a:rPr lang="en-US" sz="2000" dirty="0">
                <a:solidFill>
                  <a:srgbClr val="1F2933"/>
                </a:solidFill>
                <a:latin typeface="Aptos" pitchFamily="34" charset="0"/>
                <a:ea typeface="Aptos" pitchFamily="34" charset="-122"/>
                <a:cs typeface="Aptos" pitchFamily="34" charset="-120"/>
              </a:rPr>
              <a:t>A student is DJJ involved but not enrolled in SCDJJ school District.  He receives support from through DJJ Community Services.</a:t>
            </a:r>
          </a:p>
          <a:p>
            <a:pPr marL="0" indent="0">
              <a:buNone/>
            </a:pPr>
            <a:endParaRPr lang="en-US" sz="2000" dirty="0">
              <a:solidFill>
                <a:srgbClr val="1F2933"/>
              </a:solidFill>
              <a:latin typeface="Aptos" pitchFamily="34" charset="0"/>
              <a:ea typeface="Aptos" pitchFamily="34" charset="-122"/>
              <a:cs typeface="Aptos" pitchFamily="34" charset="-120"/>
            </a:endParaRPr>
          </a:p>
          <a:p>
            <a:pPr marL="0" indent="0">
              <a:buNone/>
            </a:pPr>
            <a:r>
              <a:rPr lang="en-US" sz="2000" dirty="0">
                <a:solidFill>
                  <a:srgbClr val="1F2933"/>
                </a:solidFill>
                <a:latin typeface="Aptos" pitchFamily="34" charset="0"/>
                <a:ea typeface="Aptos" pitchFamily="34" charset="-122"/>
                <a:cs typeface="Aptos" pitchFamily="34" charset="-120"/>
              </a:rPr>
              <a:t>While in his home school, he had a long history of  repeated incidents described as defiant and noncompliant. Past and present staff report work refusal, emotional escalation, and frequent removals from class. The student also has a history of trauma, mental health treatment, inconsistent attendance, cannabis use and limited academic progress.</a:t>
            </a:r>
            <a:endParaRPr lang="en-US" sz="2000" dirty="0"/>
          </a:p>
        </p:txBody>
      </p:sp>
      <p:sp>
        <p:nvSpPr>
          <p:cNvPr id="7" name="Text 4"/>
          <p:cNvSpPr/>
          <p:nvPr/>
        </p:nvSpPr>
        <p:spPr>
          <a:xfrm>
            <a:off x="6862665" y="4183380"/>
            <a:ext cx="5227010" cy="1508760"/>
          </a:xfrm>
          <a:prstGeom prst="roundRect">
            <a:avLst>
              <a:gd name="adj" fmla="val 14545"/>
            </a:avLst>
          </a:prstGeom>
          <a:solidFill>
            <a:srgbClr val="0D7A78"/>
          </a:solidFill>
          <a:ln/>
        </p:spPr>
        <p:txBody>
          <a:bodyPr wrap="square" lIns="508" tIns="508" rIns="508" bIns="508" rtlCol="0" anchor="ctr">
            <a:normAutofit/>
          </a:bodyPr>
          <a:lstStyle/>
          <a:p>
            <a:pPr marL="0" indent="0" algn="ctr">
              <a:buNone/>
            </a:pPr>
            <a:r>
              <a:rPr lang="en-US" sz="2000" b="1" dirty="0">
                <a:solidFill>
                  <a:srgbClr val="FFFFFF"/>
                </a:solidFill>
                <a:latin typeface="Aptos" pitchFamily="34" charset="0"/>
                <a:ea typeface="Aptos" pitchFamily="34" charset="-122"/>
                <a:cs typeface="Aptos" pitchFamily="34" charset="-120"/>
              </a:rPr>
              <a:t>Team task: identify what must be considered before assuming it is “just behavior.”</a:t>
            </a:r>
            <a:endParaRPr lang="en-US" sz="20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TEAM DISCUSSION | SCENARIO 2</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825806"/>
            <a:ext cx="8781039" cy="960120"/>
          </a:xfrm>
          <a:prstGeom prst="rect">
            <a:avLst/>
          </a:prstGeom>
          <a:noFill/>
          <a:ln/>
        </p:spPr>
        <p:txBody>
          <a:bodyPr wrap="square" lIns="0" tIns="0" rIns="0" bIns="0" rtlCol="0" anchor="ctr">
            <a:normAutofit/>
          </a:bodyPr>
          <a:lstStyle/>
          <a:p>
            <a:pPr marL="0" indent="0">
              <a:buNone/>
            </a:pPr>
            <a:r>
              <a:rPr lang="en-US" sz="3100" b="1" dirty="0">
                <a:solidFill>
                  <a:srgbClr val="1B2E55"/>
                </a:solidFill>
                <a:latin typeface="Georgia" pitchFamily="34" charset="0"/>
                <a:ea typeface="Georgia" pitchFamily="34" charset="-122"/>
                <a:cs typeface="Georgia" pitchFamily="34" charset="-120"/>
              </a:rPr>
              <a:t>What should the team consider?</a:t>
            </a:r>
            <a:endParaRPr lang="en-US" sz="3100" dirty="0"/>
          </a:p>
        </p:txBody>
      </p:sp>
      <p:pic>
        <p:nvPicPr>
          <p:cNvPr id="5" name="Image 0" descr="/mnt/data/a_realistic_well_lit_modern_office_school_confere.png"/>
          <p:cNvPicPr>
            <a:picLocks noChangeAspect="1"/>
          </p:cNvPicPr>
          <p:nvPr/>
        </p:nvPicPr>
        <p:blipFill>
          <a:blip r:embed="rId3"/>
          <a:stretch>
            <a:fillRect/>
          </a:stretch>
        </p:blipFill>
        <p:spPr>
          <a:xfrm>
            <a:off x="7322820" y="2061972"/>
            <a:ext cx="4572000" cy="2569464"/>
          </a:xfrm>
          <a:prstGeom prst="rect">
            <a:avLst/>
          </a:prstGeom>
        </p:spPr>
      </p:pic>
      <p:sp>
        <p:nvSpPr>
          <p:cNvPr id="6" name="Text 3"/>
          <p:cNvSpPr/>
          <p:nvPr/>
        </p:nvSpPr>
        <p:spPr>
          <a:xfrm>
            <a:off x="297180" y="2956871"/>
            <a:ext cx="6962036" cy="2468880"/>
          </a:xfrm>
          <a:prstGeom prst="rect">
            <a:avLst/>
          </a:prstGeom>
          <a:noFill/>
          <a:ln/>
        </p:spPr>
        <p:txBody>
          <a:bodyPr wrap="square" lIns="254" tIns="254" rIns="254" bIns="254" rtlCol="0" anchor="ctr">
            <a:noAutofit/>
          </a:bodyPr>
          <a:lstStyle/>
          <a:p>
            <a:pPr marL="457200" indent="-457200">
              <a:buFont typeface="+mj-lt"/>
              <a:buAutoNum type="arabicPeriod"/>
            </a:pPr>
            <a:r>
              <a:rPr lang="en-US" sz="2400" dirty="0">
                <a:solidFill>
                  <a:srgbClr val="1F2933"/>
                </a:solidFill>
                <a:latin typeface="Aptos" pitchFamily="34" charset="0"/>
                <a:ea typeface="Aptos" pitchFamily="34" charset="-122"/>
                <a:cs typeface="Aptos" pitchFamily="34" charset="-120"/>
              </a:rPr>
              <a:t>What data should be reviewed before deciding next steps?</a:t>
            </a:r>
            <a:endParaRPr lang="en-US" sz="2400" dirty="0"/>
          </a:p>
          <a:p>
            <a:pPr marL="457200" indent="-457200">
              <a:buFont typeface="+mj-lt"/>
              <a:buAutoNum type="arabicPeriod"/>
            </a:pPr>
            <a:r>
              <a:rPr lang="en-US" sz="2400" dirty="0">
                <a:solidFill>
                  <a:srgbClr val="1F2933"/>
                </a:solidFill>
                <a:latin typeface="Aptos" pitchFamily="34" charset="0"/>
                <a:ea typeface="Aptos" pitchFamily="34" charset="-122"/>
                <a:cs typeface="Aptos" pitchFamily="34" charset="-120"/>
              </a:rPr>
              <a:t>Could the behavior be disability-related?</a:t>
            </a:r>
            <a:endParaRPr lang="en-US" sz="2400" dirty="0"/>
          </a:p>
          <a:p>
            <a:pPr marL="457200" indent="-457200">
              <a:buFont typeface="+mj-lt"/>
              <a:buAutoNum type="arabicPeriod"/>
            </a:pPr>
            <a:r>
              <a:rPr lang="en-US" sz="2400" dirty="0"/>
              <a:t>What legal obligation is triggered, and what two evaluation options should the team consider?</a:t>
            </a:r>
          </a:p>
          <a:p>
            <a:pPr marL="457200" indent="-457200">
              <a:buFont typeface="+mj-lt"/>
              <a:buAutoNum type="arabicPeriod"/>
            </a:pPr>
            <a:r>
              <a:rPr lang="en-US" sz="2400" dirty="0">
                <a:solidFill>
                  <a:srgbClr val="1F2933"/>
                </a:solidFill>
                <a:latin typeface="Aptos" pitchFamily="34" charset="0"/>
                <a:ea typeface="Aptos" pitchFamily="34" charset="-122"/>
                <a:cs typeface="Aptos" pitchFamily="34" charset="-120"/>
              </a:rPr>
              <a:t>What supports or interventions should initiate or continue while the team reviews?</a:t>
            </a:r>
            <a:endParaRPr lang="en-US" sz="2400" dirty="0"/>
          </a:p>
          <a:p>
            <a:pPr marL="457200" indent="-457200">
              <a:buFont typeface="+mj-lt"/>
              <a:buAutoNum type="arabicPeriod"/>
            </a:pPr>
            <a:r>
              <a:rPr lang="en-US" sz="2400" dirty="0">
                <a:solidFill>
                  <a:srgbClr val="1F2933"/>
                </a:solidFill>
                <a:latin typeface="Aptos" pitchFamily="34" charset="0"/>
                <a:ea typeface="Aptos" pitchFamily="34" charset="-122"/>
                <a:cs typeface="Aptos" pitchFamily="34" charset="-120"/>
              </a:rPr>
              <a:t>What communication is needed among school, family, DJJ, and mental health partners?</a:t>
            </a:r>
            <a:endParaRPr lang="en-US" sz="24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B2F3D-0A24-D931-B2B0-CE4EDAE8DC51}"/>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0B86A5F-6C48-2188-C4E4-DF444C2092A0}"/>
              </a:ext>
            </a:extLst>
          </p:cNvPr>
          <p:cNvSpPr/>
          <p:nvPr/>
        </p:nvSpPr>
        <p:spPr>
          <a:xfrm>
            <a:off x="3474720" y="2606040"/>
            <a:ext cx="5212080" cy="320040"/>
          </a:xfrm>
          <a:prstGeom prst="rect">
            <a:avLst/>
          </a:prstGeom>
          <a:noFill/>
          <a:ln/>
        </p:spPr>
        <p:txBody>
          <a:bodyPr wrap="square" lIns="0" tIns="0" rIns="0" bIns="0" rtlCol="0" anchor="ctr">
            <a:noAutofit/>
          </a:bodyPr>
          <a:lstStyle/>
          <a:p>
            <a:pPr marL="0" indent="0">
              <a:buNone/>
            </a:pPr>
            <a:r>
              <a:rPr lang="en-US" sz="3200" b="1" dirty="0">
                <a:solidFill>
                  <a:srgbClr val="0D7A78"/>
                </a:solidFill>
                <a:latin typeface="Aptos Display" pitchFamily="34" charset="0"/>
                <a:ea typeface="Aptos Display" pitchFamily="34" charset="-122"/>
                <a:cs typeface="Aptos Display" pitchFamily="34" charset="-120"/>
              </a:rPr>
              <a:t>Team Discussion: Scenario 2 </a:t>
            </a:r>
          </a:p>
          <a:p>
            <a:pPr marL="0" indent="0">
              <a:buNone/>
            </a:pPr>
            <a:r>
              <a:rPr lang="en-US" sz="3200" b="1" dirty="0">
                <a:solidFill>
                  <a:srgbClr val="0D7A78"/>
                </a:solidFill>
                <a:latin typeface="Aptos Display" pitchFamily="34" charset="0"/>
              </a:rPr>
              <a:t>Share Out</a:t>
            </a:r>
            <a:endParaRPr lang="en-US" sz="3200" dirty="0"/>
          </a:p>
        </p:txBody>
      </p:sp>
      <p:sp>
        <p:nvSpPr>
          <p:cNvPr id="4" name="Text 2">
            <a:extLst>
              <a:ext uri="{FF2B5EF4-FFF2-40B4-BE49-F238E27FC236}">
                <a16:creationId xmlns:a16="http://schemas.microsoft.com/office/drawing/2014/main" id="{7877E7A8-B3A1-E7DB-56ED-3D4197F1B0F2}"/>
              </a:ext>
            </a:extLst>
          </p:cNvPr>
          <p:cNvSpPr/>
          <p:nvPr/>
        </p:nvSpPr>
        <p:spPr>
          <a:xfrm>
            <a:off x="5074920" y="3474720"/>
            <a:ext cx="201168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2600" b="1" dirty="0">
                <a:solidFill>
                  <a:srgbClr val="1B2E55"/>
                </a:solidFill>
                <a:latin typeface="Aptos" pitchFamily="34" charset="0"/>
                <a:ea typeface="Aptos" pitchFamily="34" charset="-122"/>
                <a:cs typeface="Aptos" pitchFamily="34" charset="-120"/>
              </a:rPr>
              <a:t>5 minutes</a:t>
            </a:r>
            <a:endParaRPr lang="en-US" sz="2600" dirty="0"/>
          </a:p>
        </p:txBody>
      </p:sp>
      <p:sp>
        <p:nvSpPr>
          <p:cNvPr id="5" name="Text 3">
            <a:extLst>
              <a:ext uri="{FF2B5EF4-FFF2-40B4-BE49-F238E27FC236}">
                <a16:creationId xmlns:a16="http://schemas.microsoft.com/office/drawing/2014/main" id="{697F2426-F133-0A0E-2900-5304288C5B60}"/>
              </a:ext>
            </a:extLst>
          </p:cNvPr>
          <p:cNvSpPr/>
          <p:nvPr/>
        </p:nvSpPr>
        <p:spPr>
          <a:xfrm>
            <a:off x="3154680" y="4389120"/>
            <a:ext cx="6035040" cy="365760"/>
          </a:xfrm>
          <a:prstGeom prst="rect">
            <a:avLst/>
          </a:prstGeom>
          <a:noFill/>
          <a:ln/>
        </p:spPr>
        <p:txBody>
          <a:bodyPr wrap="square" lIns="381" tIns="381" rIns="381" bIns="381"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Lock in your answer before moving to the reveal.</a:t>
            </a:r>
            <a:endParaRPr lang="en-US" sz="1800" dirty="0"/>
          </a:p>
        </p:txBody>
      </p:sp>
      <p:sp>
        <p:nvSpPr>
          <p:cNvPr id="25" name="Slide Number Placeholder 0">
            <a:extLst>
              <a:ext uri="{FF2B5EF4-FFF2-40B4-BE49-F238E27FC236}">
                <a16:creationId xmlns:a16="http://schemas.microsoft.com/office/drawing/2014/main" id="{4CD90EC2-D0BB-4518-A6C8-7AA7B7CCE70A}"/>
              </a:ext>
            </a:extLst>
          </p:cNvPr>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26</a:t>
            </a:fld>
            <a:endParaRPr lang="en-US"/>
          </a:p>
        </p:txBody>
      </p:sp>
    </p:spTree>
    <p:extLst>
      <p:ext uri="{BB962C8B-B14F-4D97-AF65-F5344CB8AC3E}">
        <p14:creationId xmlns:p14="http://schemas.microsoft.com/office/powerpoint/2010/main" val="613073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REVEAL | SCENARIO 2</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5760720" cy="960120"/>
          </a:xfrm>
          <a:prstGeom prst="rect">
            <a:avLst/>
          </a:prstGeom>
          <a:noFill/>
          <a:ln/>
        </p:spPr>
        <p:txBody>
          <a:bodyPr wrap="square" lIns="0" tIns="0" rIns="0" bIns="0" rtlCol="0" anchor="ctr">
            <a:normAutofit/>
          </a:bodyPr>
          <a:lstStyle/>
          <a:p>
            <a:pPr marL="0" indent="0">
              <a:buNone/>
            </a:pPr>
            <a:r>
              <a:rPr lang="en-US" sz="3400" b="1" dirty="0">
                <a:solidFill>
                  <a:srgbClr val="1B2E55"/>
                </a:solidFill>
                <a:latin typeface="Georgia" pitchFamily="34" charset="0"/>
                <a:ea typeface="Georgia" pitchFamily="34" charset="-122"/>
                <a:cs typeface="Georgia" pitchFamily="34" charset="-120"/>
              </a:rPr>
              <a:t>Avoid both extremes.</a:t>
            </a:r>
            <a:endParaRPr lang="en-US" sz="3400" dirty="0"/>
          </a:p>
        </p:txBody>
      </p:sp>
      <p:sp>
        <p:nvSpPr>
          <p:cNvPr id="5" name="Text 3"/>
          <p:cNvSpPr/>
          <p:nvPr/>
        </p:nvSpPr>
        <p:spPr>
          <a:xfrm>
            <a:off x="530352" y="1993392"/>
            <a:ext cx="5760720" cy="320040"/>
          </a:xfrm>
          <a:prstGeom prst="rect">
            <a:avLst/>
          </a:prstGeom>
          <a:noFill/>
          <a:ln/>
        </p:spPr>
        <p:txBody>
          <a:bodyPr wrap="square" lIns="0" tIns="0" rIns="0" bIns="0" rtlCol="0" anchor="ctr">
            <a:normAutofit/>
          </a:bodyPr>
          <a:lstStyle/>
          <a:p>
            <a:pPr marL="0" indent="0">
              <a:buNone/>
            </a:pPr>
            <a:r>
              <a:rPr lang="en-US" sz="1800" b="1" dirty="0">
                <a:solidFill>
                  <a:srgbClr val="0D7A78"/>
                </a:solidFill>
                <a:latin typeface="Aptos Display" pitchFamily="34" charset="0"/>
                <a:ea typeface="Aptos Display" pitchFamily="34" charset="-122"/>
                <a:cs typeface="Aptos Display" pitchFamily="34" charset="-120"/>
              </a:rPr>
              <a:t>Do not over-identify. Do not under-identify.</a:t>
            </a:r>
            <a:endParaRPr lang="en-US" sz="1800" dirty="0"/>
          </a:p>
        </p:txBody>
      </p:sp>
      <p:pic>
        <p:nvPicPr>
          <p:cNvPr id="6" name="Image 0" descr="/mnt/data/a_realistic_well_lit_modern_office_school_confere.png"/>
          <p:cNvPicPr>
            <a:picLocks noChangeAspect="1"/>
          </p:cNvPicPr>
          <p:nvPr/>
        </p:nvPicPr>
        <p:blipFill>
          <a:blip r:embed="rId3"/>
          <a:stretch>
            <a:fillRect/>
          </a:stretch>
        </p:blipFill>
        <p:spPr>
          <a:xfrm>
            <a:off x="7086600" y="777240"/>
            <a:ext cx="4572000" cy="2569464"/>
          </a:xfrm>
          <a:prstGeom prst="rect">
            <a:avLst/>
          </a:prstGeom>
        </p:spPr>
      </p:pic>
      <p:sp>
        <p:nvSpPr>
          <p:cNvPr id="7" name="Text 4"/>
          <p:cNvSpPr/>
          <p:nvPr/>
        </p:nvSpPr>
        <p:spPr>
          <a:xfrm>
            <a:off x="685800" y="2560320"/>
            <a:ext cx="5440680" cy="3383280"/>
          </a:xfrm>
          <a:prstGeom prst="rect">
            <a:avLst/>
          </a:prstGeom>
          <a:noFill/>
          <a:ln/>
        </p:spPr>
        <p:txBody>
          <a:bodyPr wrap="square" lIns="254" tIns="254" rIns="254" bIns="254" rtlCol="0" anchor="ctr">
            <a:normAutofit/>
          </a:bodyPr>
          <a:lstStyle/>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Behavior is not automatically a disability</a:t>
            </a:r>
            <a:endParaRPr lang="en-US" sz="2000" dirty="0"/>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A diagnosis, trauma history, or discipline record alone does not establish eligibility</a:t>
            </a:r>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Patterns affecting access, participation, or performance should not be dismissed</a:t>
            </a:r>
            <a:endParaRPr lang="en-US" sz="2000" dirty="0"/>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The team should review data and determine whether evaluation or plan review is warranted for a 504 or IDEA evaluation.</a:t>
            </a:r>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Schools should not ignore the behavior and “hope” it away.  </a:t>
            </a:r>
            <a:endParaRPr lang="en-US" sz="2000" dirty="0"/>
          </a:p>
        </p:txBody>
      </p:sp>
      <p:sp>
        <p:nvSpPr>
          <p:cNvPr id="8" name="Text 5"/>
          <p:cNvSpPr/>
          <p:nvPr/>
        </p:nvSpPr>
        <p:spPr>
          <a:xfrm>
            <a:off x="6647688" y="4526280"/>
            <a:ext cx="5120640" cy="1118740"/>
          </a:xfrm>
          <a:prstGeom prst="roundRect">
            <a:avLst>
              <a:gd name="adj" fmla="val 14545"/>
            </a:avLst>
          </a:prstGeom>
          <a:solidFill>
            <a:srgbClr val="D4B253"/>
          </a:solidFill>
          <a:ln/>
        </p:spPr>
        <p:txBody>
          <a:bodyPr wrap="square" lIns="508" tIns="508" rIns="508" bIns="508" rtlCol="0" anchor="ctr">
            <a:noAutofit/>
          </a:bodyPr>
          <a:lstStyle/>
          <a:p>
            <a:pPr marL="0" indent="0" algn="ctr">
              <a:buNone/>
            </a:pPr>
            <a:r>
              <a:rPr lang="en-US" b="1" dirty="0">
                <a:solidFill>
                  <a:srgbClr val="1B2E55"/>
                </a:solidFill>
                <a:latin typeface="Aptos" pitchFamily="34" charset="0"/>
                <a:ea typeface="Aptos" pitchFamily="34" charset="-122"/>
                <a:cs typeface="Aptos" pitchFamily="34" charset="-120"/>
              </a:rPr>
              <a:t>Appropriate  consideration and potential identification is the goal.</a:t>
            </a:r>
            <a:endParaRPr lang="en-US"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7F82A-BE7C-5DA8-778F-28C0C0E5C65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8109576-49E4-CFD6-73EA-AB0B10A0C830}"/>
              </a:ext>
            </a:extLst>
          </p:cNvPr>
          <p:cNvSpPr/>
          <p:nvPr/>
        </p:nvSpPr>
        <p:spPr>
          <a:xfrm>
            <a:off x="3361820" y="2562186"/>
            <a:ext cx="5212080" cy="320040"/>
          </a:xfrm>
          <a:prstGeom prst="rect">
            <a:avLst/>
          </a:prstGeom>
          <a:noFill/>
          <a:ln/>
        </p:spPr>
        <p:txBody>
          <a:bodyPr wrap="square" lIns="0" tIns="0" rIns="0" bIns="0" rtlCol="0" anchor="ctr">
            <a:noAutofit/>
          </a:bodyPr>
          <a:lstStyle/>
          <a:p>
            <a:pPr marL="0" indent="0">
              <a:buNone/>
            </a:pPr>
            <a:endParaRPr lang="en-US" sz="3600" dirty="0"/>
          </a:p>
        </p:txBody>
      </p:sp>
      <p:sp>
        <p:nvSpPr>
          <p:cNvPr id="4" name="Text 2">
            <a:extLst>
              <a:ext uri="{FF2B5EF4-FFF2-40B4-BE49-F238E27FC236}">
                <a16:creationId xmlns:a16="http://schemas.microsoft.com/office/drawing/2014/main" id="{5F6FEDF0-187A-4ACB-A89C-FE51D93E056A}"/>
              </a:ext>
            </a:extLst>
          </p:cNvPr>
          <p:cNvSpPr/>
          <p:nvPr/>
        </p:nvSpPr>
        <p:spPr>
          <a:xfrm>
            <a:off x="5074920" y="3474720"/>
            <a:ext cx="2011680" cy="502920"/>
          </a:xfrm>
          <a:prstGeom prst="roundRect">
            <a:avLst>
              <a:gd name="adj" fmla="val 14545"/>
            </a:avLst>
          </a:prstGeom>
          <a:solidFill>
            <a:srgbClr val="D4B253"/>
          </a:solidFill>
          <a:ln/>
        </p:spPr>
        <p:txBody>
          <a:bodyPr wrap="square" lIns="508" tIns="508" rIns="508" bIns="508" rtlCol="0" anchor="ctr">
            <a:normAutofit/>
          </a:bodyPr>
          <a:lstStyle/>
          <a:p>
            <a:pPr marL="0" indent="0" algn="ctr">
              <a:buNone/>
            </a:pPr>
            <a:r>
              <a:rPr lang="en-US" sz="2600" b="1" dirty="0">
                <a:solidFill>
                  <a:srgbClr val="1B2E55"/>
                </a:solidFill>
                <a:latin typeface="Aptos" pitchFamily="34" charset="0"/>
                <a:ea typeface="Aptos" pitchFamily="34" charset="-122"/>
                <a:cs typeface="Aptos" pitchFamily="34" charset="-120"/>
              </a:rPr>
              <a:t>5 minutes</a:t>
            </a:r>
            <a:endParaRPr lang="en-US" sz="2600" dirty="0"/>
          </a:p>
        </p:txBody>
      </p:sp>
      <p:sp>
        <p:nvSpPr>
          <p:cNvPr id="5" name="Text 3">
            <a:extLst>
              <a:ext uri="{FF2B5EF4-FFF2-40B4-BE49-F238E27FC236}">
                <a16:creationId xmlns:a16="http://schemas.microsoft.com/office/drawing/2014/main" id="{71B9A8BF-D4BA-6AF7-1761-04B63FDD132F}"/>
              </a:ext>
            </a:extLst>
          </p:cNvPr>
          <p:cNvSpPr/>
          <p:nvPr/>
        </p:nvSpPr>
        <p:spPr>
          <a:xfrm>
            <a:off x="3154680" y="4389120"/>
            <a:ext cx="6035040" cy="365760"/>
          </a:xfrm>
          <a:prstGeom prst="rect">
            <a:avLst/>
          </a:prstGeom>
          <a:noFill/>
          <a:ln/>
        </p:spPr>
        <p:txBody>
          <a:bodyPr wrap="square" lIns="381" tIns="381" rIns="381" bIns="381" rtlCol="0" anchor="ctr">
            <a:normAutofit/>
          </a:bodyPr>
          <a:lstStyle/>
          <a:p>
            <a:pPr marL="0" indent="0">
              <a:buNone/>
            </a:pPr>
            <a:r>
              <a:rPr lang="en-US" sz="1800" b="1" dirty="0">
                <a:solidFill>
                  <a:srgbClr val="FFFFFF"/>
                </a:solidFill>
                <a:latin typeface="Aptos" pitchFamily="34" charset="0"/>
                <a:ea typeface="Aptos" pitchFamily="34" charset="-122"/>
                <a:cs typeface="Aptos" pitchFamily="34" charset="-120"/>
              </a:rPr>
              <a:t>Lock in your answer before moving to the reveal.</a:t>
            </a:r>
            <a:endParaRPr lang="en-US" sz="1800" dirty="0"/>
          </a:p>
        </p:txBody>
      </p:sp>
      <p:sp>
        <p:nvSpPr>
          <p:cNvPr id="25" name="Slide Number Placeholder 0">
            <a:extLst>
              <a:ext uri="{FF2B5EF4-FFF2-40B4-BE49-F238E27FC236}">
                <a16:creationId xmlns:a16="http://schemas.microsoft.com/office/drawing/2014/main" id="{58056410-2472-32CB-4ABB-B6C1999F15A3}"/>
              </a:ext>
            </a:extLst>
          </p:cNvPr>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28</a:t>
            </a:fld>
            <a:endParaRPr lang="en-US"/>
          </a:p>
        </p:txBody>
      </p:sp>
      <p:sp>
        <p:nvSpPr>
          <p:cNvPr id="6" name="TextBox 5">
            <a:extLst>
              <a:ext uri="{FF2B5EF4-FFF2-40B4-BE49-F238E27FC236}">
                <a16:creationId xmlns:a16="http://schemas.microsoft.com/office/drawing/2014/main" id="{7A6B4DDA-FF6A-F6C8-C980-57930925B122}"/>
              </a:ext>
            </a:extLst>
          </p:cNvPr>
          <p:cNvSpPr txBox="1"/>
          <p:nvPr/>
        </p:nvSpPr>
        <p:spPr>
          <a:xfrm>
            <a:off x="3154680" y="2033281"/>
            <a:ext cx="6284166" cy="646331"/>
          </a:xfrm>
          <a:prstGeom prst="rect">
            <a:avLst/>
          </a:prstGeom>
          <a:noFill/>
        </p:spPr>
        <p:txBody>
          <a:bodyPr wrap="square">
            <a:spAutoFit/>
          </a:bodyPr>
          <a:lstStyle/>
          <a:p>
            <a:pPr marL="0" indent="0">
              <a:buNone/>
            </a:pPr>
            <a:r>
              <a:rPr lang="en-US" sz="3600" b="1" dirty="0">
                <a:solidFill>
                  <a:srgbClr val="0D7A78"/>
                </a:solidFill>
                <a:latin typeface="Aptos Display" pitchFamily="34" charset="0"/>
                <a:ea typeface="Aptos Display" pitchFamily="34" charset="-122"/>
                <a:cs typeface="Aptos Display" pitchFamily="34" charset="-120"/>
              </a:rPr>
              <a:t>Team Discussion: Scenario 3</a:t>
            </a:r>
            <a:endParaRPr lang="en-US" sz="3600" dirty="0"/>
          </a:p>
        </p:txBody>
      </p:sp>
    </p:spTree>
    <p:extLst>
      <p:ext uri="{BB962C8B-B14F-4D97-AF65-F5344CB8AC3E}">
        <p14:creationId xmlns:p14="http://schemas.microsoft.com/office/powerpoint/2010/main" val="1369084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SCENARIO 3 | COMING HOME</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6740901" y="5143966"/>
            <a:ext cx="5263398" cy="960120"/>
          </a:xfrm>
          <a:prstGeom prst="rect">
            <a:avLst/>
          </a:prstGeom>
          <a:noFill/>
          <a:ln/>
        </p:spPr>
        <p:txBody>
          <a:bodyPr wrap="square" lIns="0" tIns="0" rIns="0" bIns="0" rtlCol="0" anchor="ctr">
            <a:normAutofit fontScale="77500" lnSpcReduction="20000"/>
          </a:bodyPr>
          <a:lstStyle/>
          <a:p>
            <a:pPr marL="0" indent="0">
              <a:buNone/>
            </a:pPr>
            <a:r>
              <a:rPr lang="en-US" sz="3300" b="1" dirty="0">
                <a:solidFill>
                  <a:srgbClr val="1B2E55"/>
                </a:solidFill>
                <a:latin typeface="Georgia" pitchFamily="34" charset="0"/>
                <a:ea typeface="Georgia" pitchFamily="34" charset="-122"/>
                <a:cs typeface="Georgia" pitchFamily="34" charset="-120"/>
              </a:rPr>
              <a:t>Is reentry a justification for pressing a more restrictive reset button?</a:t>
            </a:r>
            <a:endParaRPr lang="en-US" sz="3300" dirty="0"/>
          </a:p>
        </p:txBody>
      </p:sp>
      <p:pic>
        <p:nvPicPr>
          <p:cNvPr id="5" name="Image 0" descr="/mnt/data/wide_well_lit_modern_school_office_meeting_scene.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617375" y="3233616"/>
            <a:ext cx="5998029" cy="1417320"/>
          </a:xfrm>
          <a:prstGeom prst="rect">
            <a:avLst/>
          </a:prstGeom>
          <a:noFill/>
          <a:ln/>
        </p:spPr>
        <p:txBody>
          <a:bodyPr wrap="square" lIns="381" tIns="381" rIns="381" bIns="381" rtlCol="0" anchor="ctr">
            <a:noAutofit/>
          </a:bodyPr>
          <a:lstStyle/>
          <a:p>
            <a:pPr marL="0" indent="0">
              <a:buNone/>
            </a:pPr>
            <a:r>
              <a:rPr lang="en-US" sz="2000" dirty="0">
                <a:solidFill>
                  <a:srgbClr val="1F2933"/>
                </a:solidFill>
                <a:latin typeface="Aptos" pitchFamily="34" charset="0"/>
                <a:ea typeface="Aptos" pitchFamily="34" charset="-122"/>
                <a:cs typeface="Aptos" pitchFamily="34" charset="-120"/>
              </a:rPr>
              <a:t>A student entered SCDJJ for allegedly stealing a car in their community. The case has not gone to court, and the student has not yet been found guilty.  The student exits SCDJJ with an existing IEP.  The IEP’s  LRE placement is within the general education classroom.  The students receives co-teaching services. He/she completed 3 out of 4 CTE course and is currently in the 4</a:t>
            </a:r>
            <a:r>
              <a:rPr lang="en-US" sz="2000" baseline="30000" dirty="0">
                <a:solidFill>
                  <a:srgbClr val="1F2933"/>
                </a:solidFill>
                <a:latin typeface="Aptos" pitchFamily="34" charset="0"/>
                <a:ea typeface="Aptos" pitchFamily="34" charset="-122"/>
                <a:cs typeface="Aptos" pitchFamily="34" charset="-120"/>
              </a:rPr>
              <a:t>th</a:t>
            </a:r>
            <a:r>
              <a:rPr lang="en-US" sz="2000" dirty="0">
                <a:solidFill>
                  <a:srgbClr val="1F2933"/>
                </a:solidFill>
                <a:latin typeface="Aptos" pitchFamily="34" charset="0"/>
                <a:ea typeface="Aptos" pitchFamily="34" charset="-122"/>
                <a:cs typeface="Aptos" pitchFamily="34" charset="-120"/>
              </a:rPr>
              <a:t> CTE course.   </a:t>
            </a:r>
          </a:p>
          <a:p>
            <a:pPr marL="0" indent="0">
              <a:buNone/>
            </a:pPr>
            <a:r>
              <a:rPr lang="en-US" sz="2000" dirty="0">
                <a:solidFill>
                  <a:srgbClr val="1F2933"/>
                </a:solidFill>
                <a:latin typeface="Aptos" pitchFamily="34" charset="0"/>
                <a:ea typeface="Aptos" pitchFamily="34" charset="-122"/>
                <a:cs typeface="Aptos" pitchFamily="34" charset="-120"/>
              </a:rPr>
              <a:t>He/she was in the co-taught classroom prior to entering SCDJJ at their resident school. </a:t>
            </a:r>
          </a:p>
          <a:p>
            <a:pPr marL="0" indent="0">
              <a:buNone/>
            </a:pPr>
            <a:r>
              <a:rPr lang="en-US" sz="2000" dirty="0">
                <a:solidFill>
                  <a:srgbClr val="1F2933"/>
                </a:solidFill>
                <a:latin typeface="Aptos" pitchFamily="34" charset="0"/>
                <a:ea typeface="Aptos" pitchFamily="34" charset="-122"/>
                <a:cs typeface="Aptos" pitchFamily="34" charset="-120"/>
              </a:rPr>
              <a:t>The student returns to the resident district while wearing a court-ordered ankle monitor. </a:t>
            </a:r>
          </a:p>
          <a:p>
            <a:pPr marL="0" indent="0">
              <a:buNone/>
            </a:pPr>
            <a:r>
              <a:rPr lang="en-US" sz="2000" dirty="0">
                <a:solidFill>
                  <a:srgbClr val="1F2933"/>
                </a:solidFill>
                <a:latin typeface="Aptos" pitchFamily="34" charset="0"/>
                <a:ea typeface="Aptos" pitchFamily="34" charset="-122"/>
                <a:cs typeface="Aptos" pitchFamily="34" charset="-120"/>
              </a:rPr>
              <a:t>The receiving school says the student must attend the alternative school first, earn his/her way back into the resident school and that the placement will be reviewed in 90 days. The CTE course the student in enrolled in is not offered at the alternative school at this time  </a:t>
            </a:r>
            <a:endParaRPr lang="en-US" sz="2000" dirty="0"/>
          </a:p>
        </p:txBody>
      </p:sp>
      <p:sp>
        <p:nvSpPr>
          <p:cNvPr id="7" name="Text 4"/>
          <p:cNvSpPr/>
          <p:nvPr/>
        </p:nvSpPr>
        <p:spPr>
          <a:xfrm>
            <a:off x="6797040" y="4131408"/>
            <a:ext cx="5394960" cy="502920"/>
          </a:xfrm>
          <a:prstGeom prst="roundRect">
            <a:avLst>
              <a:gd name="adj" fmla="val 14545"/>
            </a:avLst>
          </a:prstGeom>
          <a:solidFill>
            <a:srgbClr val="0D7A78"/>
          </a:solidFill>
          <a:ln/>
        </p:spPr>
        <p:txBody>
          <a:bodyPr wrap="square" lIns="508" tIns="508" rIns="508" bIns="508" rtlCol="0" anchor="ctr">
            <a:normAutofit/>
          </a:bodyPr>
          <a:lstStyle/>
          <a:p>
            <a:pPr marL="0" indent="0" algn="ctr">
              <a:buNone/>
            </a:pPr>
            <a:r>
              <a:rPr lang="en-US" sz="1380" b="1" dirty="0">
                <a:solidFill>
                  <a:srgbClr val="FFFFFF"/>
                </a:solidFill>
                <a:latin typeface="Aptos" pitchFamily="34" charset="0"/>
                <a:ea typeface="Aptos" pitchFamily="34" charset="-122"/>
                <a:cs typeface="Aptos" pitchFamily="34" charset="-120"/>
              </a:rPr>
              <a:t>Team task: identify immediate enrollment, IEP, placement, and collaboration responsibilities.</a:t>
            </a:r>
            <a:endParaRPr lang="en-US" sz="138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TEAM DISCUSSION | SCENARIO 3</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5943600" cy="960120"/>
          </a:xfrm>
          <a:prstGeom prst="rect">
            <a:avLst/>
          </a:prstGeom>
          <a:noFill/>
          <a:ln/>
        </p:spPr>
        <p:txBody>
          <a:bodyPr wrap="square" lIns="0" tIns="0" rIns="0" bIns="0" rtlCol="0" anchor="ctr">
            <a:normAutofit/>
          </a:bodyPr>
          <a:lstStyle/>
          <a:p>
            <a:pPr marL="0" indent="0">
              <a:buNone/>
            </a:pPr>
            <a:r>
              <a:rPr lang="en-US" sz="3100" b="1" dirty="0">
                <a:solidFill>
                  <a:srgbClr val="1B2E55"/>
                </a:solidFill>
                <a:latin typeface="Georgia" pitchFamily="34" charset="0"/>
                <a:ea typeface="Georgia" pitchFamily="34" charset="-122"/>
                <a:cs typeface="Georgia" pitchFamily="34" charset="-120"/>
              </a:rPr>
              <a:t>What has to happen immediately?</a:t>
            </a:r>
            <a:endParaRPr lang="en-US" sz="3100" dirty="0"/>
          </a:p>
        </p:txBody>
      </p:sp>
      <p:pic>
        <p:nvPicPr>
          <p:cNvPr id="5" name="Image 0" descr="/mnt/data/wide_well_lit_modern_school_office_meeting_scene.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502919" y="2185415"/>
            <a:ext cx="6373741" cy="3501593"/>
          </a:xfrm>
          <a:prstGeom prst="rect">
            <a:avLst/>
          </a:prstGeom>
          <a:noFill/>
          <a:ln/>
        </p:spPr>
        <p:txBody>
          <a:bodyPr wrap="square" lIns="254" tIns="254" rIns="254" bIns="254" rtlCol="0" anchor="ctr">
            <a:noAutofit/>
          </a:bodyPr>
          <a:lstStyle/>
          <a:p>
            <a:pPr marL="0" indent="0">
              <a:buNone/>
            </a:pPr>
            <a:r>
              <a:rPr lang="en-US" sz="2000" dirty="0">
                <a:solidFill>
                  <a:srgbClr val="1F2933"/>
                </a:solidFill>
                <a:latin typeface="Aptos" pitchFamily="34" charset="0"/>
                <a:ea typeface="Aptos" pitchFamily="34" charset="-122"/>
                <a:cs typeface="Aptos" pitchFamily="34" charset="-120"/>
              </a:rPr>
              <a:t>• Can the student be denied the same educational placement he/she left prior to enrollment in SCDJJ because of justice involvement?</a:t>
            </a:r>
            <a:endParaRPr lang="en-US" sz="2000" dirty="0"/>
          </a:p>
          <a:p>
            <a:pPr marL="0" indent="0">
              <a:buNone/>
            </a:pPr>
            <a:r>
              <a:rPr lang="en-US" sz="2000" dirty="0">
                <a:solidFill>
                  <a:srgbClr val="1F2933"/>
                </a:solidFill>
                <a:latin typeface="Aptos" pitchFamily="34" charset="0"/>
                <a:ea typeface="Aptos" pitchFamily="34" charset="-122"/>
                <a:cs typeface="Aptos" pitchFamily="34" charset="-120"/>
              </a:rPr>
              <a:t>• Does an ankle monitor automatically determine school placement?</a:t>
            </a:r>
            <a:endParaRPr lang="en-US" sz="2000" dirty="0"/>
          </a:p>
          <a:p>
            <a:pPr marL="0" indent="0">
              <a:buNone/>
            </a:pPr>
            <a:r>
              <a:rPr lang="en-US" sz="2000" dirty="0">
                <a:solidFill>
                  <a:srgbClr val="1F2933"/>
                </a:solidFill>
                <a:latin typeface="Aptos" pitchFamily="34" charset="0"/>
                <a:ea typeface="Aptos" pitchFamily="34" charset="-122"/>
                <a:cs typeface="Aptos" pitchFamily="34" charset="-120"/>
              </a:rPr>
              <a:t>• What must happen with the existing IEP and comparable services?</a:t>
            </a:r>
            <a:endParaRPr lang="en-US" sz="2000" dirty="0"/>
          </a:p>
          <a:p>
            <a:pPr marL="0" indent="0">
              <a:buNone/>
            </a:pPr>
            <a:r>
              <a:rPr lang="en-US" sz="2000" dirty="0">
                <a:solidFill>
                  <a:srgbClr val="1F2933"/>
                </a:solidFill>
                <a:latin typeface="Aptos" pitchFamily="34" charset="0"/>
                <a:ea typeface="Aptos" pitchFamily="34" charset="-122"/>
                <a:cs typeface="Aptos" pitchFamily="34" charset="-120"/>
              </a:rPr>
              <a:t>• Who should be involved in reentry planning?</a:t>
            </a:r>
            <a:endParaRPr lang="en-US" sz="2000" dirty="0"/>
          </a:p>
          <a:p>
            <a:pPr marL="0" indent="0">
              <a:buNone/>
            </a:pPr>
            <a:r>
              <a:rPr lang="en-US" sz="2000" dirty="0">
                <a:solidFill>
                  <a:srgbClr val="1F2933"/>
                </a:solidFill>
                <a:latin typeface="Aptos" pitchFamily="34" charset="0"/>
                <a:ea typeface="Aptos" pitchFamily="34" charset="-122"/>
                <a:cs typeface="Aptos" pitchFamily="34" charset="-120"/>
              </a:rPr>
              <a:t>• What records must be requested and reviewed promptly?</a:t>
            </a:r>
          </a:p>
          <a:p>
            <a:pPr marL="342900" indent="-342900">
              <a:buFont typeface="Arial" panose="020B0604020202020204" pitchFamily="34" charset="0"/>
              <a:buChar char="•"/>
            </a:pPr>
            <a:r>
              <a:rPr lang="en-US" sz="2000" dirty="0">
                <a:solidFill>
                  <a:srgbClr val="1F2933"/>
                </a:solidFill>
                <a:latin typeface="Aptos" pitchFamily="34" charset="0"/>
              </a:rPr>
              <a:t>How should the school handle the CTE course?</a:t>
            </a:r>
            <a:endParaRPr lang="en-US" sz="20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02920" y="310896"/>
            <a:ext cx="7132320" cy="182880"/>
          </a:xfrm>
          <a:prstGeom prst="rect">
            <a:avLst/>
          </a:prstGeom>
          <a:noFill/>
          <a:ln/>
        </p:spPr>
        <p:txBody>
          <a:bodyPr wrap="square" lIns="0" tIns="0" rIns="0" bIns="0" rtlCol="0" anchor="ctr"/>
          <a:lstStyle/>
          <a:p>
            <a:pPr marL="0" indent="0">
              <a:buNone/>
            </a:pPr>
            <a:r>
              <a:rPr lang="en-US" sz="950" b="1" dirty="0">
                <a:solidFill>
                  <a:srgbClr val="1B2E55"/>
                </a:solidFill>
                <a:latin typeface="Aptos" pitchFamily="34" charset="0"/>
                <a:ea typeface="Aptos" pitchFamily="34" charset="-122"/>
                <a:cs typeface="Aptos" pitchFamily="34" charset="-120"/>
              </a:rPr>
              <a:t>REVEAL | SCENARIO 3</a:t>
            </a:r>
            <a:endParaRPr lang="en-US" sz="950" dirty="0"/>
          </a:p>
        </p:txBody>
      </p:sp>
      <p:sp>
        <p:nvSpPr>
          <p:cNvPr id="3" name="Shape 1"/>
          <p:cNvSpPr/>
          <p:nvPr/>
        </p:nvSpPr>
        <p:spPr>
          <a:xfrm>
            <a:off x="502920" y="603504"/>
            <a:ext cx="1325880" cy="0"/>
          </a:xfrm>
          <a:prstGeom prst="line">
            <a:avLst/>
          </a:prstGeom>
          <a:noFill/>
          <a:ln w="15240">
            <a:solidFill>
              <a:srgbClr val="D4B253"/>
            </a:solidFill>
            <a:prstDash val="solid"/>
          </a:ln>
        </p:spPr>
        <p:txBody>
          <a:bodyPr/>
          <a:lstStyle/>
          <a:p>
            <a:endParaRPr lang="en-US"/>
          </a:p>
        </p:txBody>
      </p:sp>
      <p:sp>
        <p:nvSpPr>
          <p:cNvPr id="4" name="Text 2"/>
          <p:cNvSpPr/>
          <p:nvPr/>
        </p:nvSpPr>
        <p:spPr>
          <a:xfrm>
            <a:off x="502920" y="914400"/>
            <a:ext cx="5943600" cy="960120"/>
          </a:xfrm>
          <a:prstGeom prst="rect">
            <a:avLst/>
          </a:prstGeom>
          <a:noFill/>
          <a:ln/>
        </p:spPr>
        <p:txBody>
          <a:bodyPr wrap="square" lIns="0" tIns="0" rIns="0" bIns="0" rtlCol="0" anchor="ctr">
            <a:normAutofit/>
          </a:bodyPr>
          <a:lstStyle/>
          <a:p>
            <a:pPr marL="0" indent="0">
              <a:buNone/>
            </a:pPr>
            <a:r>
              <a:rPr lang="en-US" sz="3000" b="1" dirty="0">
                <a:solidFill>
                  <a:srgbClr val="1B2E55"/>
                </a:solidFill>
                <a:latin typeface="Georgia" pitchFamily="34" charset="0"/>
                <a:ea typeface="Georgia" pitchFamily="34" charset="-122"/>
                <a:cs typeface="Georgia" pitchFamily="34" charset="-120"/>
              </a:rPr>
              <a:t>Justice involvement does not erase educational rights.</a:t>
            </a:r>
            <a:endParaRPr lang="en-US" sz="3000" dirty="0"/>
          </a:p>
        </p:txBody>
      </p:sp>
      <p:pic>
        <p:nvPicPr>
          <p:cNvPr id="5" name="Image 0" descr="/mnt/data/a_wide_bright_professional_conference_networking.png"/>
          <p:cNvPicPr>
            <a:picLocks noChangeAspect="1"/>
          </p:cNvPicPr>
          <p:nvPr/>
        </p:nvPicPr>
        <p:blipFill>
          <a:blip r:embed="rId3"/>
          <a:stretch>
            <a:fillRect/>
          </a:stretch>
        </p:blipFill>
        <p:spPr>
          <a:xfrm>
            <a:off x="7086600" y="777240"/>
            <a:ext cx="4572000" cy="2569464"/>
          </a:xfrm>
          <a:prstGeom prst="rect">
            <a:avLst/>
          </a:prstGeom>
        </p:spPr>
      </p:pic>
      <p:sp>
        <p:nvSpPr>
          <p:cNvPr id="6" name="Text 3"/>
          <p:cNvSpPr/>
          <p:nvPr/>
        </p:nvSpPr>
        <p:spPr>
          <a:xfrm>
            <a:off x="685800" y="2331719"/>
            <a:ext cx="5440680" cy="3499913"/>
          </a:xfrm>
          <a:prstGeom prst="rect">
            <a:avLst/>
          </a:prstGeom>
          <a:noFill/>
          <a:ln/>
        </p:spPr>
        <p:txBody>
          <a:bodyPr wrap="square" lIns="254" tIns="254" rIns="254" bIns="254" rtlCol="0" anchor="ctr">
            <a:normAutofit/>
          </a:bodyPr>
          <a:lstStyle/>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The receiving LEA should promptly enroll and review records, to include comparable </a:t>
            </a:r>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Ankle monitors and justice involvement do not automatically dictate educational placement.</a:t>
            </a:r>
            <a:endParaRPr lang="en-US" sz="2000" dirty="0"/>
          </a:p>
          <a:p>
            <a:pPr marL="457200" indent="-457200">
              <a:buFont typeface="+mj-lt"/>
              <a:buAutoNum type="arabicPeriod"/>
            </a:pPr>
            <a:r>
              <a:rPr lang="en-US" sz="2000" dirty="0">
                <a:solidFill>
                  <a:srgbClr val="1F2933"/>
                </a:solidFill>
                <a:latin typeface="Aptos" pitchFamily="34" charset="0"/>
                <a:ea typeface="Aptos" pitchFamily="34" charset="-122"/>
                <a:cs typeface="Aptos" pitchFamily="34" charset="-120"/>
              </a:rPr>
              <a:t>Placement decisions must be individualized and legally supported – not a one size fits all approach.</a:t>
            </a:r>
          </a:p>
          <a:p>
            <a:pPr marL="457200" indent="-457200">
              <a:buFont typeface="+mj-lt"/>
              <a:buAutoNum type="arabicPeriod"/>
            </a:pPr>
            <a:r>
              <a:rPr lang="en-US" sz="2000" dirty="0">
                <a:solidFill>
                  <a:srgbClr val="1F2933"/>
                </a:solidFill>
                <a:latin typeface="Aptos" pitchFamily="34" charset="0"/>
              </a:rPr>
              <a:t>The LEA must provide access to the CTE course.</a:t>
            </a:r>
            <a:endParaRPr lang="en-US" sz="2000" dirty="0"/>
          </a:p>
        </p:txBody>
      </p:sp>
      <p:sp>
        <p:nvSpPr>
          <p:cNvPr id="7" name="Text 4"/>
          <p:cNvSpPr/>
          <p:nvPr/>
        </p:nvSpPr>
        <p:spPr>
          <a:xfrm>
            <a:off x="685800" y="5905344"/>
            <a:ext cx="4572000" cy="228600"/>
          </a:xfrm>
          <a:prstGeom prst="rect">
            <a:avLst/>
          </a:prstGeom>
          <a:noFill/>
          <a:ln/>
        </p:spPr>
        <p:txBody>
          <a:bodyPr wrap="square" lIns="381" tIns="381" rIns="381" bIns="381" rtlCol="0" anchor="ctr">
            <a:normAutofit/>
          </a:bodyPr>
          <a:lstStyle/>
          <a:p>
            <a:pPr marL="0" indent="0">
              <a:buNone/>
            </a:pPr>
            <a:r>
              <a:rPr lang="en-US" sz="900" dirty="0">
                <a:solidFill>
                  <a:srgbClr val="5B6573"/>
                </a:solidFill>
                <a:latin typeface="Aptos" pitchFamily="34" charset="0"/>
                <a:ea typeface="Aptos" pitchFamily="34" charset="-122"/>
                <a:cs typeface="Aptos" pitchFamily="34" charset="-120"/>
              </a:rPr>
              <a:t>Legal anchor: 34 CFR §300.323(e)–(g).</a:t>
            </a:r>
            <a:endParaRPr lang="en-US" sz="900" dirty="0"/>
          </a:p>
        </p:txBody>
      </p:sp>
      <p:sp>
        <p:nvSpPr>
          <p:cNvPr id="25" name="Slide Number Placeholder 0"/>
          <p:cNvSpPr>
            <a:spLocks noGrp="1"/>
          </p:cNvSpPr>
          <p:nvPr>
            <p:ph type="sldNum" sz="quarter" idx="4294967295"/>
          </p:nvPr>
        </p:nvSpPr>
        <p:spPr>
          <a:xfrm>
            <a:off x="11768328" y="6574536"/>
            <a:ext cx="800000" cy="300000"/>
          </a:xfrm>
          <a:prstGeom prst="rect">
            <a:avLst/>
          </a:prstGeom>
          <a:extLst>
            <a:ext uri="{C572A759-6A51-4108-AA02-DFA0A04FC94B}">
              <ma14:wrappingTextBoxFlag xmlns="" xmlns:ma14="http://schemas.microsoft.com/office/mac/drawingml/2011/main" val="0"/>
            </a:ext>
          </a:extLst>
        </p:spPr>
        <p:txBody>
          <a:bodyPr/>
          <a:lstStyle>
            <a:lvl1pPr>
              <a:defRPr sz="1200">
                <a:solidFill>
                  <a:srgbClr val="1B2E55"/>
                </a:solidFill>
              </a:defRPr>
            </a:lvl1pPr>
          </a:lstStyle>
          <a:p>
            <a:pPr algn="l"/>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TEAM CHALLENGE</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3259465" y="530352"/>
            <a:ext cx="6583680" cy="685800"/>
          </a:xfrm>
          <a:prstGeom prst="rect">
            <a:avLst/>
          </a:prstGeom>
          <a:noFill/>
          <a:ln/>
        </p:spPr>
        <p:txBody>
          <a:bodyPr wrap="square" lIns="254" tIns="254" rIns="254" bIns="254" rtlCol="0" anchor="ctr">
            <a:normAutofit fontScale="92500"/>
          </a:bodyPr>
          <a:lstStyle/>
          <a:p>
            <a:pPr marL="0" indent="0">
              <a:buNone/>
            </a:pPr>
            <a:r>
              <a:rPr lang="en-US" sz="2800" b="1" dirty="0">
                <a:solidFill>
                  <a:srgbClr val="163154"/>
                </a:solidFill>
                <a:latin typeface="Georgia" pitchFamily="34" charset="0"/>
                <a:ea typeface="Georgia" pitchFamily="34" charset="-122"/>
                <a:cs typeface="Georgia" pitchFamily="34" charset="-120"/>
              </a:rPr>
              <a:t>How to play the TASC Team Challenge</a:t>
            </a:r>
            <a:endParaRPr lang="en-US" sz="2800" dirty="0"/>
          </a:p>
        </p:txBody>
      </p:sp>
      <p:sp>
        <p:nvSpPr>
          <p:cNvPr id="5" name="Text 3"/>
          <p:cNvSpPr/>
          <p:nvPr/>
        </p:nvSpPr>
        <p:spPr>
          <a:xfrm>
            <a:off x="685800" y="1691640"/>
            <a:ext cx="347472" cy="310896"/>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100" b="1" dirty="0">
                <a:solidFill>
                  <a:srgbClr val="FFFFFF"/>
                </a:solidFill>
                <a:latin typeface="Aptos" pitchFamily="34" charset="0"/>
                <a:ea typeface="Aptos" pitchFamily="34" charset="-122"/>
                <a:cs typeface="Aptos" pitchFamily="34" charset="-120"/>
              </a:rPr>
              <a:t>1</a:t>
            </a:r>
            <a:endParaRPr lang="en-US" sz="1100" dirty="0"/>
          </a:p>
        </p:txBody>
      </p:sp>
      <p:sp>
        <p:nvSpPr>
          <p:cNvPr id="6" name="Text 4"/>
          <p:cNvSpPr/>
          <p:nvPr/>
        </p:nvSpPr>
        <p:spPr>
          <a:xfrm>
            <a:off x="1143000" y="1673352"/>
            <a:ext cx="6035040" cy="384048"/>
          </a:xfrm>
          <a:prstGeom prst="rect">
            <a:avLst/>
          </a:prstGeom>
          <a:noFill/>
          <a:ln/>
        </p:spPr>
        <p:txBody>
          <a:bodyPr wrap="square" lIns="508" tIns="508" rIns="508" bIns="508" rtlCol="0" anchor="ctr">
            <a:normAutofit/>
          </a:bodyPr>
          <a:lstStyle/>
          <a:p>
            <a:pPr marL="0" indent="0" algn="l">
              <a:buNone/>
            </a:pPr>
            <a:r>
              <a:rPr lang="en-US" sz="1550" dirty="0">
                <a:solidFill>
                  <a:srgbClr val="263238"/>
                </a:solidFill>
                <a:latin typeface="Aptos" pitchFamily="34" charset="0"/>
                <a:ea typeface="Aptos" pitchFamily="34" charset="-122"/>
                <a:cs typeface="Aptos" pitchFamily="34" charset="-120"/>
              </a:rPr>
              <a:t>Choose a category and point value from the board.</a:t>
            </a:r>
            <a:endParaRPr lang="en-US" sz="1550" dirty="0"/>
          </a:p>
        </p:txBody>
      </p:sp>
      <p:sp>
        <p:nvSpPr>
          <p:cNvPr id="7" name="Text 5"/>
          <p:cNvSpPr/>
          <p:nvPr/>
        </p:nvSpPr>
        <p:spPr>
          <a:xfrm>
            <a:off x="685800" y="2258568"/>
            <a:ext cx="347472" cy="310896"/>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100" b="1" dirty="0">
                <a:solidFill>
                  <a:srgbClr val="FFFFFF"/>
                </a:solidFill>
                <a:latin typeface="Aptos" pitchFamily="34" charset="0"/>
                <a:ea typeface="Aptos" pitchFamily="34" charset="-122"/>
                <a:cs typeface="Aptos" pitchFamily="34" charset="-120"/>
              </a:rPr>
              <a:t>2</a:t>
            </a:r>
            <a:endParaRPr lang="en-US" sz="1100" dirty="0"/>
          </a:p>
        </p:txBody>
      </p:sp>
      <p:sp>
        <p:nvSpPr>
          <p:cNvPr id="8" name="Text 6"/>
          <p:cNvSpPr/>
          <p:nvPr/>
        </p:nvSpPr>
        <p:spPr>
          <a:xfrm>
            <a:off x="1143000" y="2240280"/>
            <a:ext cx="6035040" cy="384048"/>
          </a:xfrm>
          <a:prstGeom prst="rect">
            <a:avLst/>
          </a:prstGeom>
          <a:noFill/>
          <a:ln/>
        </p:spPr>
        <p:txBody>
          <a:bodyPr wrap="square" lIns="508" tIns="508" rIns="508" bIns="508" rtlCol="0" anchor="ctr">
            <a:normAutofit/>
          </a:bodyPr>
          <a:lstStyle/>
          <a:p>
            <a:pPr marL="0" indent="0" algn="l">
              <a:buNone/>
            </a:pPr>
            <a:r>
              <a:rPr lang="en-US" sz="1550" dirty="0">
                <a:solidFill>
                  <a:srgbClr val="263238"/>
                </a:solidFill>
                <a:latin typeface="Aptos" pitchFamily="34" charset="0"/>
                <a:ea typeface="Aptos" pitchFamily="34" charset="-122"/>
                <a:cs typeface="Aptos" pitchFamily="34" charset="-120"/>
              </a:rPr>
              <a:t>Read the prompt, 45–90 seconds to discuss.</a:t>
            </a:r>
            <a:endParaRPr lang="en-US" sz="1550" dirty="0"/>
          </a:p>
        </p:txBody>
      </p:sp>
      <p:sp>
        <p:nvSpPr>
          <p:cNvPr id="9" name="Text 7"/>
          <p:cNvSpPr/>
          <p:nvPr/>
        </p:nvSpPr>
        <p:spPr>
          <a:xfrm>
            <a:off x="685800" y="2825496"/>
            <a:ext cx="347472" cy="310896"/>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100" b="1" dirty="0">
                <a:solidFill>
                  <a:srgbClr val="FFFFFF"/>
                </a:solidFill>
                <a:latin typeface="Aptos" pitchFamily="34" charset="0"/>
                <a:ea typeface="Aptos" pitchFamily="34" charset="-122"/>
                <a:cs typeface="Aptos" pitchFamily="34" charset="-120"/>
              </a:rPr>
              <a:t>3</a:t>
            </a:r>
            <a:endParaRPr lang="en-US" sz="1100" dirty="0"/>
          </a:p>
        </p:txBody>
      </p:sp>
      <p:sp>
        <p:nvSpPr>
          <p:cNvPr id="10" name="Text 8"/>
          <p:cNvSpPr/>
          <p:nvPr/>
        </p:nvSpPr>
        <p:spPr>
          <a:xfrm>
            <a:off x="1143000" y="2807208"/>
            <a:ext cx="6035040" cy="384048"/>
          </a:xfrm>
          <a:prstGeom prst="rect">
            <a:avLst/>
          </a:prstGeom>
          <a:noFill/>
          <a:ln/>
        </p:spPr>
        <p:txBody>
          <a:bodyPr wrap="square" lIns="508" tIns="508" rIns="508" bIns="508" rtlCol="0" anchor="ctr">
            <a:normAutofit/>
          </a:bodyPr>
          <a:lstStyle/>
          <a:p>
            <a:pPr marL="0" indent="0" algn="l">
              <a:buNone/>
            </a:pPr>
            <a:r>
              <a:rPr lang="en-US" sz="1550" dirty="0">
                <a:solidFill>
                  <a:srgbClr val="263238"/>
                </a:solidFill>
                <a:latin typeface="Aptos" pitchFamily="34" charset="0"/>
                <a:ea typeface="Aptos" pitchFamily="34" charset="-122"/>
                <a:cs typeface="Aptos" pitchFamily="34" charset="-120"/>
              </a:rPr>
              <a:t>One  team member answers</a:t>
            </a:r>
            <a:endParaRPr lang="en-US" sz="1550" dirty="0"/>
          </a:p>
        </p:txBody>
      </p:sp>
      <p:sp>
        <p:nvSpPr>
          <p:cNvPr id="11" name="Text 9"/>
          <p:cNvSpPr/>
          <p:nvPr/>
        </p:nvSpPr>
        <p:spPr>
          <a:xfrm>
            <a:off x="685800" y="3392424"/>
            <a:ext cx="347472" cy="310896"/>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100" b="1" dirty="0">
                <a:solidFill>
                  <a:srgbClr val="FFFFFF"/>
                </a:solidFill>
                <a:latin typeface="Aptos" pitchFamily="34" charset="0"/>
                <a:ea typeface="Aptos" pitchFamily="34" charset="-122"/>
                <a:cs typeface="Aptos" pitchFamily="34" charset="-120"/>
              </a:rPr>
              <a:t>4</a:t>
            </a:r>
            <a:endParaRPr lang="en-US" sz="1100" dirty="0"/>
          </a:p>
        </p:txBody>
      </p:sp>
      <p:sp>
        <p:nvSpPr>
          <p:cNvPr id="12" name="Text 10"/>
          <p:cNvSpPr/>
          <p:nvPr/>
        </p:nvSpPr>
        <p:spPr>
          <a:xfrm>
            <a:off x="1143000" y="3374136"/>
            <a:ext cx="6035040" cy="384048"/>
          </a:xfrm>
          <a:prstGeom prst="rect">
            <a:avLst/>
          </a:prstGeom>
          <a:noFill/>
          <a:ln/>
        </p:spPr>
        <p:txBody>
          <a:bodyPr wrap="square" lIns="508" tIns="508" rIns="508" bIns="508" rtlCol="0" anchor="ctr">
            <a:normAutofit/>
          </a:bodyPr>
          <a:lstStyle/>
          <a:p>
            <a:pPr marL="0" indent="0" algn="l">
              <a:buNone/>
            </a:pPr>
            <a:r>
              <a:rPr lang="en-US" sz="1550" dirty="0">
                <a:solidFill>
                  <a:srgbClr val="263238"/>
                </a:solidFill>
                <a:latin typeface="Aptos" pitchFamily="34" charset="0"/>
                <a:ea typeface="Aptos" pitchFamily="34" charset="-122"/>
                <a:cs typeface="Aptos" pitchFamily="34" charset="-120"/>
              </a:rPr>
              <a:t>Award points for the correct answer and strong reasoning.</a:t>
            </a:r>
            <a:endParaRPr lang="en-US" sz="1550" dirty="0"/>
          </a:p>
        </p:txBody>
      </p:sp>
      <p:pic>
        <p:nvPicPr>
          <p:cNvPr id="16" name="Image 0" descr="/mnt/data/a_wide_cinematic_shallow_depth_of_field_photo_of.png"/>
          <p:cNvPicPr>
            <a:picLocks noChangeAspect="1"/>
          </p:cNvPicPr>
          <p:nvPr/>
        </p:nvPicPr>
        <p:blipFill>
          <a:blip r:embed="rId3"/>
          <a:srcRect l="9152" r="9152"/>
          <a:stretch/>
        </p:blipFill>
        <p:spPr>
          <a:xfrm>
            <a:off x="6551305" y="1826285"/>
            <a:ext cx="4878695" cy="3360879"/>
          </a:xfrm>
          <a:prstGeom prst="rect">
            <a:avLst/>
          </a:prstGeom>
        </p:spPr>
      </p:pic>
      <p:sp>
        <p:nvSpPr>
          <p:cNvPr id="17" name="Shape 14"/>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8" name="Text 15"/>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9" name="Text 16"/>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94360" y="347472"/>
            <a:ext cx="10972800" cy="457200"/>
          </a:xfrm>
          <a:prstGeom prst="rect">
            <a:avLst/>
          </a:prstGeom>
          <a:noFill/>
          <a:ln/>
        </p:spPr>
        <p:txBody>
          <a:bodyPr wrap="square" lIns="0" tIns="0" rIns="0" bIns="0" rtlCol="0" anchor="ctr"/>
          <a:lstStyle/>
          <a:p>
            <a:pPr marL="0" indent="0" algn="ctr">
              <a:buNone/>
            </a:pPr>
            <a:r>
              <a:rPr lang="en-US" sz="2500" b="1" dirty="0">
                <a:solidFill>
                  <a:srgbClr val="FFFFFF"/>
                </a:solidFill>
                <a:latin typeface="Georgia" pitchFamily="34" charset="0"/>
                <a:ea typeface="Georgia" pitchFamily="34" charset="-122"/>
                <a:cs typeface="Georgia" pitchFamily="34" charset="-120"/>
              </a:rPr>
              <a:t>TASC Team Challenge Board</a:t>
            </a:r>
            <a:endParaRPr lang="en-US" sz="2500" dirty="0"/>
          </a:p>
        </p:txBody>
      </p:sp>
      <p:sp>
        <p:nvSpPr>
          <p:cNvPr id="3" name="Text 1"/>
          <p:cNvSpPr/>
          <p:nvPr/>
        </p:nvSpPr>
        <p:spPr>
          <a:xfrm>
            <a:off x="1005840" y="868680"/>
            <a:ext cx="10149840" cy="274320"/>
          </a:xfrm>
          <a:prstGeom prst="rect">
            <a:avLst/>
          </a:prstGeom>
          <a:noFill/>
          <a:ln/>
        </p:spPr>
        <p:txBody>
          <a:bodyPr wrap="square" lIns="0" tIns="0" rIns="0" bIns="0" rtlCol="0" anchor="ctr"/>
          <a:lstStyle/>
          <a:p>
            <a:pPr marL="0" indent="0" algn="ctr">
              <a:buNone/>
            </a:pPr>
            <a:r>
              <a:rPr lang="en-US" sz="1250" dirty="0">
                <a:solidFill>
                  <a:srgbClr val="FFFFFF"/>
                </a:solidFill>
                <a:latin typeface="Aptos" pitchFamily="34" charset="0"/>
                <a:ea typeface="Aptos" pitchFamily="34" charset="-122"/>
                <a:cs typeface="Aptos" pitchFamily="34" charset="-120"/>
              </a:rPr>
              <a:t>Use this as a quick review after the scenario rounds. Click a point value to open the prompt.</a:t>
            </a:r>
            <a:endParaRPr lang="en-US" sz="1250" dirty="0"/>
          </a:p>
        </p:txBody>
      </p:sp>
      <p:sp>
        <p:nvSpPr>
          <p:cNvPr id="4" name="Text 2"/>
          <p:cNvSpPr/>
          <p:nvPr/>
        </p:nvSpPr>
        <p:spPr>
          <a:xfrm>
            <a:off x="502920"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Who Owns</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Responsibility?</a:t>
            </a:r>
            <a:endParaRPr lang="en-US" sz="1050" dirty="0"/>
          </a:p>
        </p:txBody>
      </p:sp>
      <p:sp>
        <p:nvSpPr>
          <p:cNvPr id="5" name="Text 3">
            <a:hlinkClick r:id="rId3" action="ppaction://hlinksldjump"/>
          </p:cNvPr>
          <p:cNvSpPr/>
          <p:nvPr/>
        </p:nvSpPr>
        <p:spPr>
          <a:xfrm>
            <a:off x="502920"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$100</a:t>
            </a:r>
            <a:endParaRPr lang="en-US" sz="1800" dirty="0"/>
          </a:p>
        </p:txBody>
      </p:sp>
      <p:sp>
        <p:nvSpPr>
          <p:cNvPr id="6" name="Text 4">
            <a:hlinkClick r:id="rId4" action="ppaction://hlinksldjump"/>
          </p:cNvPr>
          <p:cNvSpPr/>
          <p:nvPr/>
        </p:nvSpPr>
        <p:spPr>
          <a:xfrm>
            <a:off x="502920"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$200</a:t>
            </a:r>
            <a:endParaRPr lang="en-US" sz="1800" dirty="0"/>
          </a:p>
        </p:txBody>
      </p:sp>
      <p:sp>
        <p:nvSpPr>
          <p:cNvPr id="7" name="Text 5">
            <a:hlinkClick r:id="rId5" action="ppaction://hlinksldjump"/>
          </p:cNvPr>
          <p:cNvSpPr/>
          <p:nvPr/>
        </p:nvSpPr>
        <p:spPr>
          <a:xfrm>
            <a:off x="502920"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5" action="ppaction://hlinksldjump">
                  <a:extLst>
                    <a:ext uri="{A12FA001-AC4F-418D-AE19-62706E023703}">
                      <ahyp:hlinkClr xmlns:ahyp="http://schemas.microsoft.com/office/drawing/2018/hyperlinkcolor" val="tx"/>
                    </a:ext>
                  </a:extLst>
                </a:hlinkClick>
              </a:rPr>
              <a:t>$300</a:t>
            </a:r>
            <a:endParaRPr lang="en-US" sz="1800" dirty="0"/>
          </a:p>
        </p:txBody>
      </p:sp>
      <p:sp>
        <p:nvSpPr>
          <p:cNvPr id="8" name="Text 6"/>
          <p:cNvSpPr/>
          <p:nvPr/>
        </p:nvSpPr>
        <p:spPr>
          <a:xfrm>
            <a:off x="2395728"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Child Find</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Signals</a:t>
            </a:r>
            <a:endParaRPr lang="en-US" sz="1050" dirty="0"/>
          </a:p>
        </p:txBody>
      </p:sp>
      <p:sp>
        <p:nvSpPr>
          <p:cNvPr id="9" name="Text 7">
            <a:hlinkClick r:id="rId6" action="ppaction://hlinksldjump"/>
          </p:cNvPr>
          <p:cNvSpPr/>
          <p:nvPr/>
        </p:nvSpPr>
        <p:spPr>
          <a:xfrm>
            <a:off x="2395728"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6" action="ppaction://hlinksldjump">
                  <a:extLst>
                    <a:ext uri="{A12FA001-AC4F-418D-AE19-62706E023703}">
                      <ahyp:hlinkClr xmlns:ahyp="http://schemas.microsoft.com/office/drawing/2018/hyperlinkcolor" val="tx"/>
                    </a:ext>
                  </a:extLst>
                </a:hlinkClick>
              </a:rPr>
              <a:t>$100</a:t>
            </a:r>
            <a:endParaRPr lang="en-US" sz="1800" dirty="0"/>
          </a:p>
        </p:txBody>
      </p:sp>
      <p:sp>
        <p:nvSpPr>
          <p:cNvPr id="10" name="Text 8">
            <a:hlinkClick r:id="rId7" action="ppaction://hlinksldjump"/>
          </p:cNvPr>
          <p:cNvSpPr/>
          <p:nvPr/>
        </p:nvSpPr>
        <p:spPr>
          <a:xfrm>
            <a:off x="2395728"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7" action="ppaction://hlinksldjump">
                  <a:extLst>
                    <a:ext uri="{A12FA001-AC4F-418D-AE19-62706E023703}">
                      <ahyp:hlinkClr xmlns:ahyp="http://schemas.microsoft.com/office/drawing/2018/hyperlinkcolor" val="tx"/>
                    </a:ext>
                  </a:extLst>
                </a:hlinkClick>
              </a:rPr>
              <a:t>$200</a:t>
            </a:r>
            <a:endParaRPr lang="en-US" sz="1800" dirty="0"/>
          </a:p>
        </p:txBody>
      </p:sp>
      <p:sp>
        <p:nvSpPr>
          <p:cNvPr id="11" name="Text 9">
            <a:hlinkClick r:id="rId8" action="ppaction://hlinksldjump"/>
          </p:cNvPr>
          <p:cNvSpPr/>
          <p:nvPr/>
        </p:nvSpPr>
        <p:spPr>
          <a:xfrm>
            <a:off x="2395728"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8" action="ppaction://hlinksldjump">
                  <a:extLst>
                    <a:ext uri="{A12FA001-AC4F-418D-AE19-62706E023703}">
                      <ahyp:hlinkClr xmlns:ahyp="http://schemas.microsoft.com/office/drawing/2018/hyperlinkcolor" val="tx"/>
                    </a:ext>
                  </a:extLst>
                </a:hlinkClick>
              </a:rPr>
              <a:t>$300</a:t>
            </a:r>
            <a:endParaRPr lang="en-US" sz="1800" dirty="0"/>
          </a:p>
        </p:txBody>
      </p:sp>
      <p:sp>
        <p:nvSpPr>
          <p:cNvPr id="12" name="Text 10"/>
          <p:cNvSpPr/>
          <p:nvPr/>
        </p:nvSpPr>
        <p:spPr>
          <a:xfrm>
            <a:off x="4288536"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IDEA or</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504?</a:t>
            </a:r>
            <a:endParaRPr lang="en-US" sz="1050" dirty="0"/>
          </a:p>
        </p:txBody>
      </p:sp>
      <p:sp>
        <p:nvSpPr>
          <p:cNvPr id="13" name="Text 11">
            <a:hlinkClick r:id="rId9" action="ppaction://hlinksldjump"/>
          </p:cNvPr>
          <p:cNvSpPr/>
          <p:nvPr/>
        </p:nvSpPr>
        <p:spPr>
          <a:xfrm>
            <a:off x="4288536"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9" action="ppaction://hlinksldjump">
                  <a:extLst>
                    <a:ext uri="{A12FA001-AC4F-418D-AE19-62706E023703}">
                      <ahyp:hlinkClr xmlns:ahyp="http://schemas.microsoft.com/office/drawing/2018/hyperlinkcolor" val="tx"/>
                    </a:ext>
                  </a:extLst>
                </a:hlinkClick>
              </a:rPr>
              <a:t>$100</a:t>
            </a:r>
            <a:endParaRPr lang="en-US" sz="1800" dirty="0"/>
          </a:p>
        </p:txBody>
      </p:sp>
      <p:sp>
        <p:nvSpPr>
          <p:cNvPr id="14" name="Text 12">
            <a:hlinkClick r:id="rId10" action="ppaction://hlinksldjump"/>
          </p:cNvPr>
          <p:cNvSpPr/>
          <p:nvPr/>
        </p:nvSpPr>
        <p:spPr>
          <a:xfrm>
            <a:off x="4288536"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0" action="ppaction://hlinksldjump">
                  <a:extLst>
                    <a:ext uri="{A12FA001-AC4F-418D-AE19-62706E023703}">
                      <ahyp:hlinkClr xmlns:ahyp="http://schemas.microsoft.com/office/drawing/2018/hyperlinkcolor" val="tx"/>
                    </a:ext>
                  </a:extLst>
                </a:hlinkClick>
              </a:rPr>
              <a:t>$200</a:t>
            </a:r>
            <a:endParaRPr lang="en-US" sz="1800" dirty="0"/>
          </a:p>
        </p:txBody>
      </p:sp>
      <p:sp>
        <p:nvSpPr>
          <p:cNvPr id="15" name="Text 13">
            <a:hlinkClick r:id="rId11" action="ppaction://hlinksldjump"/>
          </p:cNvPr>
          <p:cNvSpPr/>
          <p:nvPr/>
        </p:nvSpPr>
        <p:spPr>
          <a:xfrm>
            <a:off x="4288536"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1" action="ppaction://hlinksldjump">
                  <a:extLst>
                    <a:ext uri="{A12FA001-AC4F-418D-AE19-62706E023703}">
                      <ahyp:hlinkClr xmlns:ahyp="http://schemas.microsoft.com/office/drawing/2018/hyperlinkcolor" val="tx"/>
                    </a:ext>
                  </a:extLst>
                </a:hlinkClick>
              </a:rPr>
              <a:t>$300</a:t>
            </a:r>
            <a:endParaRPr lang="en-US" sz="1800" dirty="0"/>
          </a:p>
        </p:txBody>
      </p:sp>
      <p:sp>
        <p:nvSpPr>
          <p:cNvPr id="16" name="Text 14"/>
          <p:cNvSpPr/>
          <p:nvPr/>
        </p:nvSpPr>
        <p:spPr>
          <a:xfrm>
            <a:off x="6181344"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Court/DJJ/DSS</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Traps</a:t>
            </a:r>
            <a:endParaRPr lang="en-US" sz="1050" dirty="0"/>
          </a:p>
        </p:txBody>
      </p:sp>
      <p:sp>
        <p:nvSpPr>
          <p:cNvPr id="17" name="Text 15">
            <a:hlinkClick r:id="rId12" action="ppaction://hlinksldjump"/>
          </p:cNvPr>
          <p:cNvSpPr/>
          <p:nvPr/>
        </p:nvSpPr>
        <p:spPr>
          <a:xfrm>
            <a:off x="6181344"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2" action="ppaction://hlinksldjump">
                  <a:extLst>
                    <a:ext uri="{A12FA001-AC4F-418D-AE19-62706E023703}">
                      <ahyp:hlinkClr xmlns:ahyp="http://schemas.microsoft.com/office/drawing/2018/hyperlinkcolor" val="tx"/>
                    </a:ext>
                  </a:extLst>
                </a:hlinkClick>
              </a:rPr>
              <a:t>$100</a:t>
            </a:r>
            <a:endParaRPr lang="en-US" sz="1800" dirty="0"/>
          </a:p>
        </p:txBody>
      </p:sp>
      <p:sp>
        <p:nvSpPr>
          <p:cNvPr id="18" name="Text 16">
            <a:hlinkClick r:id="rId13" action="ppaction://hlinksldjump"/>
          </p:cNvPr>
          <p:cNvSpPr/>
          <p:nvPr/>
        </p:nvSpPr>
        <p:spPr>
          <a:xfrm>
            <a:off x="6181344"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3" action="ppaction://hlinksldjump">
                  <a:extLst>
                    <a:ext uri="{A12FA001-AC4F-418D-AE19-62706E023703}">
                      <ahyp:hlinkClr xmlns:ahyp="http://schemas.microsoft.com/office/drawing/2018/hyperlinkcolor" val="tx"/>
                    </a:ext>
                  </a:extLst>
                </a:hlinkClick>
              </a:rPr>
              <a:t>$200</a:t>
            </a:r>
            <a:endParaRPr lang="en-US" sz="1800" dirty="0"/>
          </a:p>
        </p:txBody>
      </p:sp>
      <p:sp>
        <p:nvSpPr>
          <p:cNvPr id="19" name="Text 17">
            <a:hlinkClick r:id="rId14" action="ppaction://hlinksldjump"/>
          </p:cNvPr>
          <p:cNvSpPr/>
          <p:nvPr/>
        </p:nvSpPr>
        <p:spPr>
          <a:xfrm>
            <a:off x="6181344"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4" action="ppaction://hlinksldjump">
                  <a:extLst>
                    <a:ext uri="{A12FA001-AC4F-418D-AE19-62706E023703}">
                      <ahyp:hlinkClr xmlns:ahyp="http://schemas.microsoft.com/office/drawing/2018/hyperlinkcolor" val="tx"/>
                    </a:ext>
                  </a:extLst>
                </a:hlinkClick>
              </a:rPr>
              <a:t>$300</a:t>
            </a:r>
            <a:endParaRPr lang="en-US" sz="1800" dirty="0"/>
          </a:p>
        </p:txBody>
      </p:sp>
      <p:sp>
        <p:nvSpPr>
          <p:cNvPr id="20" name="Text 18"/>
          <p:cNvSpPr/>
          <p:nvPr/>
        </p:nvSpPr>
        <p:spPr>
          <a:xfrm>
            <a:off x="8074152"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Reentry</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Ready</a:t>
            </a:r>
            <a:endParaRPr lang="en-US" sz="1050" dirty="0"/>
          </a:p>
        </p:txBody>
      </p:sp>
      <p:sp>
        <p:nvSpPr>
          <p:cNvPr id="21" name="Text 19">
            <a:hlinkClick r:id="rId15" action="ppaction://hlinksldjump"/>
          </p:cNvPr>
          <p:cNvSpPr/>
          <p:nvPr/>
        </p:nvSpPr>
        <p:spPr>
          <a:xfrm>
            <a:off x="8074152"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5" action="ppaction://hlinksldjump">
                  <a:extLst>
                    <a:ext uri="{A12FA001-AC4F-418D-AE19-62706E023703}">
                      <ahyp:hlinkClr xmlns:ahyp="http://schemas.microsoft.com/office/drawing/2018/hyperlinkcolor" val="tx"/>
                    </a:ext>
                  </a:extLst>
                </a:hlinkClick>
              </a:rPr>
              <a:t>$100</a:t>
            </a:r>
            <a:endParaRPr lang="en-US" sz="1800" dirty="0"/>
          </a:p>
        </p:txBody>
      </p:sp>
      <p:sp>
        <p:nvSpPr>
          <p:cNvPr id="22" name="Text 20">
            <a:hlinkClick r:id="rId16" action="ppaction://hlinksldjump"/>
          </p:cNvPr>
          <p:cNvSpPr/>
          <p:nvPr/>
        </p:nvSpPr>
        <p:spPr>
          <a:xfrm>
            <a:off x="8074152"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6" action="ppaction://hlinksldjump">
                  <a:extLst>
                    <a:ext uri="{A12FA001-AC4F-418D-AE19-62706E023703}">
                      <ahyp:hlinkClr xmlns:ahyp="http://schemas.microsoft.com/office/drawing/2018/hyperlinkcolor" val="tx"/>
                    </a:ext>
                  </a:extLst>
                </a:hlinkClick>
              </a:rPr>
              <a:t>$200</a:t>
            </a:r>
            <a:endParaRPr lang="en-US" sz="1800" dirty="0"/>
          </a:p>
        </p:txBody>
      </p:sp>
      <p:sp>
        <p:nvSpPr>
          <p:cNvPr id="23" name="Text 21">
            <a:hlinkClick r:id="rId17" action="ppaction://hlinksldjump"/>
          </p:cNvPr>
          <p:cNvSpPr/>
          <p:nvPr/>
        </p:nvSpPr>
        <p:spPr>
          <a:xfrm>
            <a:off x="8074152"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7" action="ppaction://hlinksldjump">
                  <a:extLst>
                    <a:ext uri="{A12FA001-AC4F-418D-AE19-62706E023703}">
                      <ahyp:hlinkClr xmlns:ahyp="http://schemas.microsoft.com/office/drawing/2018/hyperlinkcolor" val="tx"/>
                    </a:ext>
                  </a:extLst>
                </a:hlinkClick>
              </a:rPr>
              <a:t>$300</a:t>
            </a:r>
            <a:endParaRPr lang="en-US" sz="1800" dirty="0"/>
          </a:p>
        </p:txBody>
      </p:sp>
      <p:sp>
        <p:nvSpPr>
          <p:cNvPr id="24" name="Text 22"/>
          <p:cNvSpPr/>
          <p:nvPr/>
        </p:nvSpPr>
        <p:spPr>
          <a:xfrm>
            <a:off x="9966960" y="1444752"/>
            <a:ext cx="1700784" cy="694944"/>
          </a:xfrm>
          <a:prstGeom prst="roundRect">
            <a:avLst/>
          </a:prstGeom>
          <a:solidFill>
            <a:srgbClr val="0F7F7A"/>
          </a:solidFill>
          <a:ln w="12700">
            <a:solidFill>
              <a:srgbClr val="FFFFFF"/>
            </a:solidFill>
          </a:ln>
        </p:spPr>
        <p:txBody>
          <a:bodyPr wrap="square" lIns="635" tIns="635" rIns="635" bIns="635" rtlCol="0" anchor="ctr">
            <a:normAutofit/>
          </a:bodyPr>
          <a:lstStyle/>
          <a:p>
            <a:pPr marL="0" indent="0" algn="ctr">
              <a:buNone/>
            </a:pPr>
            <a:r>
              <a:rPr lang="en-US" sz="1050" b="1" dirty="0">
                <a:solidFill>
                  <a:srgbClr val="FFFFFF"/>
                </a:solidFill>
                <a:latin typeface="Aptos" pitchFamily="34" charset="0"/>
                <a:ea typeface="Aptos" pitchFamily="34" charset="-122"/>
                <a:cs typeface="Aptos" pitchFamily="34" charset="-120"/>
              </a:rPr>
              <a:t>Agency</a:t>
            </a:r>
            <a:endParaRPr lang="en-US" sz="1050" dirty="0"/>
          </a:p>
          <a:p>
            <a:pPr marL="0" indent="0" algn="ctr">
              <a:buNone/>
            </a:pPr>
            <a:r>
              <a:rPr lang="en-US" sz="1050" b="1" dirty="0">
                <a:solidFill>
                  <a:srgbClr val="FFFFFF"/>
                </a:solidFill>
                <a:latin typeface="Aptos" pitchFamily="34" charset="0"/>
                <a:ea typeface="Aptos" pitchFamily="34" charset="-122"/>
                <a:cs typeface="Aptos" pitchFamily="34" charset="-120"/>
              </a:rPr>
              <a:t>Alphabet Soup</a:t>
            </a:r>
            <a:endParaRPr lang="en-US" sz="1050" dirty="0"/>
          </a:p>
        </p:txBody>
      </p:sp>
      <p:sp>
        <p:nvSpPr>
          <p:cNvPr id="25" name="Text 23">
            <a:hlinkClick r:id="rId18" action="ppaction://hlinksldjump"/>
          </p:cNvPr>
          <p:cNvSpPr/>
          <p:nvPr/>
        </p:nvSpPr>
        <p:spPr>
          <a:xfrm>
            <a:off x="9966960" y="2340864"/>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8" action="ppaction://hlinksldjump">
                  <a:extLst>
                    <a:ext uri="{A12FA001-AC4F-418D-AE19-62706E023703}">
                      <ahyp:hlinkClr xmlns:ahyp="http://schemas.microsoft.com/office/drawing/2018/hyperlinkcolor" val="tx"/>
                    </a:ext>
                  </a:extLst>
                </a:hlinkClick>
              </a:rPr>
              <a:t>$100</a:t>
            </a:r>
            <a:endParaRPr lang="en-US" sz="1800" dirty="0"/>
          </a:p>
        </p:txBody>
      </p:sp>
      <p:sp>
        <p:nvSpPr>
          <p:cNvPr id="26" name="Text 24">
            <a:hlinkClick r:id="rId19" action="ppaction://hlinksldjump"/>
          </p:cNvPr>
          <p:cNvSpPr/>
          <p:nvPr/>
        </p:nvSpPr>
        <p:spPr>
          <a:xfrm>
            <a:off x="9966960" y="3328416"/>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19" action="ppaction://hlinksldjump">
                  <a:extLst>
                    <a:ext uri="{A12FA001-AC4F-418D-AE19-62706E023703}">
                      <ahyp:hlinkClr xmlns:ahyp="http://schemas.microsoft.com/office/drawing/2018/hyperlinkcolor" val="tx"/>
                    </a:ext>
                  </a:extLst>
                </a:hlinkClick>
              </a:rPr>
              <a:t>$200</a:t>
            </a:r>
            <a:endParaRPr lang="en-US" sz="1800" dirty="0"/>
          </a:p>
        </p:txBody>
      </p:sp>
      <p:sp>
        <p:nvSpPr>
          <p:cNvPr id="27" name="Text 25">
            <a:hlinkClick r:id="rId20" action="ppaction://hlinksldjump"/>
          </p:cNvPr>
          <p:cNvSpPr/>
          <p:nvPr/>
        </p:nvSpPr>
        <p:spPr>
          <a:xfrm>
            <a:off x="9966960" y="4315968"/>
            <a:ext cx="1700784" cy="713232"/>
          </a:xfrm>
          <a:prstGeom prst="roundRect">
            <a:avLst/>
          </a:prstGeom>
          <a:solidFill>
            <a:srgbClr val="D5B04A"/>
          </a:solidFill>
          <a:ln w="12700">
            <a:solidFill>
              <a:srgbClr val="FFFFFF"/>
            </a:solidFill>
          </a:ln>
        </p:spPr>
        <p:txBody>
          <a:bodyPr wrap="square" lIns="635" tIns="635" rIns="635" bIns="635" rtlCol="0" anchor="ctr"/>
          <a:lstStyle/>
          <a:p>
            <a:pPr marL="0" indent="0" algn="ctr">
              <a:buNone/>
            </a:pPr>
            <a:r>
              <a:rPr lang="en-US" sz="1800" b="1" u="sng" dirty="0">
                <a:solidFill>
                  <a:srgbClr val="163154"/>
                </a:solidFill>
                <a:latin typeface="Aptos" pitchFamily="34" charset="0"/>
                <a:ea typeface="Aptos" pitchFamily="34" charset="-122"/>
                <a:cs typeface="Aptos" pitchFamily="34" charset="-120"/>
                <a:hlinkClick r:id="rId20" action="ppaction://hlinksldjump">
                  <a:extLst>
                    <a:ext uri="{A12FA001-AC4F-418D-AE19-62706E023703}">
                      <ahyp:hlinkClr xmlns:ahyp="http://schemas.microsoft.com/office/drawing/2018/hyperlinkcolor" val="tx"/>
                    </a:ext>
                  </a:extLst>
                </a:hlinkClick>
              </a:rPr>
              <a:t>$300</a:t>
            </a:r>
            <a:endParaRPr lang="en-US" sz="1800" dirty="0"/>
          </a:p>
        </p:txBody>
      </p:sp>
      <p:sp>
        <p:nvSpPr>
          <p:cNvPr id="28" name="Text 26"/>
          <p:cNvSpPr/>
          <p:nvPr/>
        </p:nvSpPr>
        <p:spPr>
          <a:xfrm>
            <a:off x="1188720" y="5532120"/>
            <a:ext cx="9692640" cy="274320"/>
          </a:xfrm>
          <a:prstGeom prst="rect">
            <a:avLst/>
          </a:prstGeom>
          <a:noFill/>
          <a:ln/>
        </p:spPr>
        <p:txBody>
          <a:bodyPr wrap="square" lIns="0" tIns="0" rIns="0" bIns="0" rtlCol="0" anchor="ctr"/>
          <a:lstStyle/>
          <a:p>
            <a:pPr marL="0" indent="0" algn="ctr">
              <a:buNone/>
            </a:pPr>
            <a:r>
              <a:rPr lang="en-US" sz="1050" dirty="0">
                <a:solidFill>
                  <a:srgbClr val="FFFFFF"/>
                </a:solidFill>
                <a:latin typeface="Aptos" pitchFamily="34" charset="0"/>
                <a:ea typeface="Aptos" pitchFamily="34" charset="-122"/>
                <a:cs typeface="Aptos" pitchFamily="34" charset="-120"/>
              </a:rPr>
              <a:t>Facilitator note: Keep score on a board or table tent. Encourage reasoning, not speed.</a:t>
            </a:r>
            <a:endParaRPr lang="en-US" sz="1050" dirty="0"/>
          </a:p>
        </p:txBody>
      </p:sp>
      <p:sp>
        <p:nvSpPr>
          <p:cNvPr id="29" name="Shape 27"/>
          <p:cNvSpPr/>
          <p:nvPr/>
        </p:nvSpPr>
        <p:spPr>
          <a:xfrm>
            <a:off x="411480" y="6309360"/>
            <a:ext cx="11384280" cy="0"/>
          </a:xfrm>
          <a:prstGeom prst="line">
            <a:avLst/>
          </a:prstGeom>
          <a:noFill/>
          <a:ln w="12700">
            <a:solidFill>
              <a:srgbClr val="D5B04A"/>
            </a:solidFill>
            <a:prstDash val="solid"/>
          </a:ln>
        </p:spPr>
        <p:txBody>
          <a:bodyPr/>
          <a:lstStyle/>
          <a:p>
            <a:endParaRPr lang="en-US"/>
          </a:p>
        </p:txBody>
      </p:sp>
      <p:sp>
        <p:nvSpPr>
          <p:cNvPr id="30" name="Text 28"/>
          <p:cNvSpPr/>
          <p:nvPr/>
        </p:nvSpPr>
        <p:spPr>
          <a:xfrm>
            <a:off x="411480" y="6464808"/>
            <a:ext cx="5029200" cy="182880"/>
          </a:xfrm>
          <a:prstGeom prst="rect">
            <a:avLst/>
          </a:prstGeom>
          <a:noFill/>
          <a:ln/>
        </p:spPr>
        <p:txBody>
          <a:bodyPr wrap="square" lIns="0" tIns="0" rIns="0" bIns="0" rtlCol="0" anchor="ctr"/>
          <a:lstStyle/>
          <a:p>
            <a:pPr marL="0" indent="0">
              <a:buNone/>
            </a:pPr>
            <a:r>
              <a:rPr lang="en-US" sz="600" dirty="0">
                <a:solidFill>
                  <a:srgbClr val="FFFFFF"/>
                </a:solidFill>
                <a:latin typeface="Aptos" pitchFamily="34" charset="0"/>
                <a:ea typeface="Aptos" pitchFamily="34" charset="-122"/>
                <a:cs typeface="Aptos" pitchFamily="34" charset="-120"/>
              </a:rPr>
              <a:t>Presentation created by Dr. Cheryl Hubbard-George  |  © 2026 All rights reserved.</a:t>
            </a:r>
            <a:endParaRPr lang="en-US" sz="600" dirty="0"/>
          </a:p>
        </p:txBody>
      </p:sp>
      <p:sp>
        <p:nvSpPr>
          <p:cNvPr id="31" name="Text 29"/>
          <p:cNvSpPr/>
          <p:nvPr/>
        </p:nvSpPr>
        <p:spPr>
          <a:xfrm>
            <a:off x="7772400" y="6464808"/>
            <a:ext cx="3566160" cy="182880"/>
          </a:xfrm>
          <a:prstGeom prst="rect">
            <a:avLst/>
          </a:prstGeom>
          <a:noFill/>
          <a:ln/>
        </p:spPr>
        <p:txBody>
          <a:bodyPr wrap="square" lIns="0" tIns="0" rIns="0" bIns="0" rtlCol="0" anchor="ctr"/>
          <a:lstStyle/>
          <a:p>
            <a:pPr marL="0" indent="0" algn="r">
              <a:buNone/>
            </a:pPr>
            <a:r>
              <a:rPr lang="en-US" sz="600" b="1" dirty="0">
                <a:solidFill>
                  <a:srgbClr val="FFFFFF"/>
                </a:solidFill>
                <a:latin typeface="Aptos" pitchFamily="34" charset="0"/>
                <a:ea typeface="Aptos" pitchFamily="34" charset="-122"/>
                <a:cs typeface="Aptos" pitchFamily="34" charset="-120"/>
              </a:rPr>
              <a:t>TASC | JUSTICE-AFFECTED YOUTH | COLLABORATION</a:t>
            </a:r>
            <a:endParaRPr lang="en-US" sz="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A student is enrolled with a new LEA when a disability concern is raised. Which LEA must respond?</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wide_bright_professional_conference_networking.png"/>
          <p:cNvPicPr>
            <a:picLocks noChangeAspect="1"/>
          </p:cNvPicPr>
          <p:nvPr/>
        </p:nvPicPr>
        <p:blipFill>
          <a:blip r:embed="rId5"/>
          <a:srcRect l="8531" r="8531"/>
          <a:stretch/>
        </p:blipFill>
        <p:spPr>
          <a:xfrm>
            <a:off x="7315200" y="914399"/>
            <a:ext cx="4389120" cy="4215381"/>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Facilitator 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The current educational LEA must respond to the concern and determine the next step.</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wide_interior_office_meeting_room_scene_with_a_pro.png"/>
          <p:cNvPicPr>
            <a:picLocks noChangeAspect="1"/>
          </p:cNvPicPr>
          <p:nvPr/>
        </p:nvPicPr>
        <p:blipFill>
          <a:blip r:embed="rId4"/>
          <a:srcRect l="8531" r="8531"/>
          <a:stretch/>
        </p:blipFill>
        <p:spPr>
          <a:xfrm>
            <a:off x="7315200" y="914399"/>
            <a:ext cx="4373880" cy="4305779"/>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lnSpcReduction="10000"/>
          </a:bodyPr>
          <a:lstStyle/>
          <a:p>
            <a:pPr marL="0" indent="0" algn="ctr">
              <a:buNone/>
            </a:pPr>
            <a:r>
              <a:rPr lang="en-US" sz="2500" b="1" dirty="0">
                <a:solidFill>
                  <a:srgbClr val="263238"/>
                </a:solidFill>
                <a:latin typeface="Aptos" pitchFamily="34" charset="0"/>
                <a:ea typeface="Aptos" pitchFamily="34" charset="-122"/>
                <a:cs typeface="Aptos" pitchFamily="34" charset="-120"/>
              </a:rPr>
              <a:t>A youth was previously enrolled in SCDJJ but no evaluation was initiated before release. Who completes a new evaluation request raised later?</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interior_office_meeting_room_scene_in_a_reali.png"/>
          <p:cNvPicPr>
            <a:picLocks noChangeAspect="1"/>
          </p:cNvPicPr>
          <p:nvPr/>
        </p:nvPicPr>
        <p:blipFill>
          <a:blip r:embed="rId5"/>
          <a:srcRect l="8531" r="8531"/>
          <a:stretch/>
        </p:blipFill>
        <p:spPr>
          <a:xfrm>
            <a:off x="6944810" y="1180620"/>
            <a:ext cx="4561390" cy="355140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The current LEA, not the former LEA, addresses the new Child Find/evaluation obligation.</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cinematic_shallow_depth_of_field_photo_of.png"/>
          <p:cNvPicPr>
            <a:picLocks noChangeAspect="1"/>
          </p:cNvPicPr>
          <p:nvPr/>
        </p:nvPicPr>
        <p:blipFill>
          <a:blip r:embed="rId4"/>
          <a:srcRect l="8531" r="8531"/>
          <a:stretch/>
        </p:blipFill>
        <p:spPr>
          <a:xfrm>
            <a:off x="7315200" y="914400"/>
            <a:ext cx="4373880" cy="46634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Name the first question to ask when a student crosses systems and a child find referral is triggered.</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realistic_well_lit_modern_office_school_confere.png"/>
          <p:cNvPicPr>
            <a:picLocks noChangeAspect="1"/>
          </p:cNvPicPr>
          <p:nvPr/>
        </p:nvPicPr>
        <p:blipFill>
          <a:blip r:embed="rId5"/>
          <a:srcRect l="8531" r="8531"/>
          <a:stretch/>
        </p:blipFill>
        <p:spPr>
          <a:xfrm>
            <a:off x="6875362" y="914399"/>
            <a:ext cx="4280318" cy="4074285"/>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WHO OWNS RESPONSIBILITY?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Where is the student educationally enrolled right now?</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crop4_a_wide_cinematic_shallow_depth_of_field_photo_of_81386.jpg"/>
          <p:cNvPicPr>
            <a:picLocks noChangeAspect="1"/>
          </p:cNvPicPr>
          <p:nvPr/>
        </p:nvPicPr>
        <p:blipFill>
          <a:blip r:embed="rId4"/>
          <a:srcRect t="10771" b="10771"/>
          <a:stretch/>
        </p:blipFill>
        <p:spPr>
          <a:xfrm>
            <a:off x="7315200" y="914399"/>
            <a:ext cx="4373880" cy="4433099"/>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Repeated discipline, removals, emotional escalation, and limited progress may create this obligation.</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well_lit_modern_school_office_meeting_scene.png"/>
          <p:cNvPicPr>
            <a:picLocks noChangeAspect="1"/>
          </p:cNvPicPr>
          <p:nvPr/>
        </p:nvPicPr>
        <p:blipFill>
          <a:blip r:embed="rId5"/>
          <a:srcRect l="8531" r="8531"/>
          <a:stretch/>
        </p:blipFill>
        <p:spPr>
          <a:xfrm>
            <a:off x="7315200" y="914400"/>
            <a:ext cx="4389120" cy="39776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Child Find review and consideration of evaluation.</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professional_conference_workshop_scene_in.png"/>
          <p:cNvPicPr>
            <a:picLocks noChangeAspect="1"/>
          </p:cNvPicPr>
          <p:nvPr/>
        </p:nvPicPr>
        <p:blipFill>
          <a:blip r:embed="rId4"/>
          <a:srcRect l="8531" r="8531"/>
          <a:stretch/>
        </p:blipFill>
        <p:spPr>
          <a:xfrm>
            <a:off x="6572684" y="1527048"/>
            <a:ext cx="4720156" cy="344260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43812" y="1778508"/>
            <a:ext cx="6035040" cy="1463040"/>
          </a:xfrm>
          <a:prstGeom prst="rect">
            <a:avLst/>
          </a:prstGeom>
          <a:noFill/>
          <a:ln/>
        </p:spPr>
        <p:txBody>
          <a:bodyPr wrap="square" lIns="508" tIns="508" rIns="508" bIns="508" rtlCol="0" anchor="ctr">
            <a:normAutofit/>
          </a:bodyPr>
          <a:lstStyle/>
          <a:p>
            <a:pPr algn="ctr"/>
            <a:r>
              <a:rPr lang="en-US" sz="2800" b="1" dirty="0"/>
              <a:t>What information or patterns should trigger a school’s Child Find responsibility?</a:t>
            </a:r>
            <a:endParaRPr lang="en-US" sz="2500" b="1"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crop_wide_well_lit_modern_school_office_meeting_scene_95414.jpg"/>
          <p:cNvPicPr>
            <a:picLocks noChangeAspect="1"/>
          </p:cNvPicPr>
          <p:nvPr/>
        </p:nvPicPr>
        <p:blipFill>
          <a:blip r:embed="rId5"/>
          <a:srcRect t="3776" b="3776"/>
          <a:stretch/>
        </p:blipFill>
        <p:spPr>
          <a:xfrm>
            <a:off x="7014258" y="1297001"/>
            <a:ext cx="5026397" cy="3889093"/>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309360" cy="1783080"/>
          </a:xfrm>
          <a:prstGeom prst="rect">
            <a:avLst/>
          </a:prstGeom>
          <a:noFill/>
          <a:ln/>
        </p:spPr>
        <p:txBody>
          <a:bodyPr wrap="square" lIns="508" tIns="508" rIns="508" bIns="508" rtlCol="0" anchor="ctr">
            <a:normAutofit fontScale="92500"/>
          </a:bodyPr>
          <a:lstStyle/>
          <a:p>
            <a:pPr algn="ctr"/>
            <a:r>
              <a:rPr lang="en-US" sz="2400" b="1" dirty="0"/>
              <a:t>Patterns of academic, behavioral, attendance, mental-health, functional, or intervention-response concerns that create reason to suspect the student may have a disability and may need disability-related educational supports.</a:t>
            </a:r>
            <a:endParaRPr lang="en-US" sz="2250" b="1"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realistic_well_lit_classroom_or_educational_ro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Name two data sources to review before deciding whether evaluation is warranted.</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wide_bright_professional_conference_networking.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CHILD FIND SIGNALS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 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Examples: grades, attendance, discipline, intervention data, mental health information, prior evaluations, teacher observations, and family input.</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wide_interior_office_meeting_room_scene_with_a_pr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These are the two evaluation options teams should consider when disability-related educational need is suspected.</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interior_office_meeting_room_scene_in_a_reali.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IDEA evaluation and Section 504 evaluation.</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cinematic_shallow_depth_of_field_photo_of.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IDEA eligibility requires a disability category and this second prong.</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realistic_well_lit_modern_office_school_confere.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Because of the disability, the student needs special education and related services.</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crop4_a_wide_cinematic_shallow_depth_of_field_photo_of_81386.jpg"/>
          <p:cNvPicPr>
            <a:picLocks noChangeAspect="1"/>
          </p:cNvPicPr>
          <p:nvPr/>
        </p:nvPicPr>
        <p:blipFill>
          <a:blip r:embed="rId4"/>
          <a:srcRect t="10771" b="1077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Section 504 focuses on whether an impairment substantially limits this.</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well_lit_modern_school_office_meeting_scene.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IDEA OR 504?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One or more major life activities.</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professional_conference_workshop_scene_in.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A judge orders cooperation with an assessment. Does that automatically assign the evaluating LEA?</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crop_wide_well_lit_modern_school_office_meeting_scene_95414.jpg"/>
          <p:cNvPicPr>
            <a:picLocks noChangeAspect="1"/>
          </p:cNvPicPr>
          <p:nvPr/>
        </p:nvPicPr>
        <p:blipFill>
          <a:blip r:embed="rId5"/>
          <a:srcRect t="3776" b="3776"/>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 Answer</a:t>
            </a:r>
            <a:endParaRPr lang="en-US" sz="3000" dirty="0"/>
          </a:p>
        </p:txBody>
      </p:sp>
      <p:sp>
        <p:nvSpPr>
          <p:cNvPr id="5" name="Text 3"/>
          <p:cNvSpPr/>
          <p:nvPr/>
        </p:nvSpPr>
        <p:spPr>
          <a:xfrm>
            <a:off x="685800" y="1828799"/>
            <a:ext cx="6309360" cy="1979263"/>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No. Court ordered does not mean court assigned. Identify the LEA of where the student  is currently enrolled.</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realistic_well_lit_classroom_or_educational_ro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fontScale="92500" lnSpcReduction="20000"/>
          </a:bodyPr>
          <a:lstStyle/>
          <a:p>
            <a:pPr marL="0" indent="0" algn="ctr">
              <a:buNone/>
            </a:pPr>
            <a:r>
              <a:rPr lang="en-US" sz="2500" b="1" dirty="0">
                <a:solidFill>
                  <a:srgbClr val="263238"/>
                </a:solidFill>
                <a:latin typeface="Aptos" pitchFamily="34" charset="0"/>
                <a:ea typeface="Aptos" pitchFamily="34" charset="-122"/>
                <a:cs typeface="Aptos" pitchFamily="34" charset="-120"/>
              </a:rPr>
              <a:t>DJJ –State Agency and DSS placed the student at a Residential Treatment facility. What determine the responsible LEA for educational services and or any needed evaluation?</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wide_bright_professional_conference_networking.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 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The current educational enrollment LEA is  responsible and must act.</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wide_interior_office_meeting_room_scene_with_a_pr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Autofit/>
          </a:bodyPr>
          <a:lstStyle/>
          <a:p>
            <a:pPr algn="ctr"/>
            <a:r>
              <a:rPr lang="en-US" sz="2400" b="1" dirty="0"/>
              <a:t>A student with an IEP is detained in a local jail or county detention center but is not enrolled in the SCDJJ School District. Who is responsible for ensuring the student continues to receive FAPE?</a:t>
            </a:r>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interior_office_meeting_room_scene_in_a_reali.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COURT/DJJ/DSS TRAPS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algn="ctr"/>
            <a:r>
              <a:rPr lang="en-US" sz="2400" b="1" dirty="0">
                <a:solidFill>
                  <a:schemeClr val="accent6">
                    <a:lumMod val="75000"/>
                  </a:schemeClr>
                </a:solidFill>
              </a:rPr>
              <a:t>The district where the detention center or jail is located is responsible for FAPE. If the student is later enrolled in SCDJJ school district, SCDJJ is </a:t>
            </a:r>
            <a:r>
              <a:rPr lang="en-US" sz="2400" b="1">
                <a:solidFill>
                  <a:schemeClr val="accent6">
                    <a:lumMod val="75000"/>
                  </a:schemeClr>
                </a:solidFill>
              </a:rPr>
              <a:t>then responsible for FAPE.</a:t>
            </a:r>
            <a:endParaRPr lang="en-US" sz="2250" b="1" dirty="0">
              <a:solidFill>
                <a:schemeClr val="accent6">
                  <a:lumMod val="75000"/>
                </a:schemeClr>
              </a:solidFill>
            </a:endParaRPr>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cinematic_shallow_depth_of_field_photo_of.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A student returns with an existing IEP. What type of services must the receiving LEA address immediately?</a:t>
            </a:r>
            <a:endParaRPr lang="en-US" sz="2500" dirty="0"/>
          </a:p>
        </p:txBody>
      </p:sp>
      <p:sp>
        <p:nvSpPr>
          <p:cNvPr id="6" name="Text 4"/>
          <p:cNvSpPr/>
          <p:nvPr/>
        </p:nvSpPr>
        <p:spPr>
          <a:xfrm>
            <a:off x="1234440" y="4389120"/>
            <a:ext cx="4389120" cy="502920"/>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Discuss, then reveal the answer.</a:t>
            </a:r>
            <a:endParaRPr lang="en-US" sz="1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realistic_well_lit_modern_office_school_confere.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Comparable services while records are reviewed and the IEP is adopted or revised as appropriate.</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crop4_a_wide_cinematic_shallow_depth_of_field_photo_of_81386.jpg"/>
          <p:cNvPicPr>
            <a:picLocks noChangeAspect="1"/>
          </p:cNvPicPr>
          <p:nvPr/>
        </p:nvPicPr>
        <p:blipFill>
          <a:blip r:embed="rId4"/>
          <a:srcRect t="10771" b="1077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An ankle monitor is best understood as what kind of tool?</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well_lit_modern_school_office_meeting_scene.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A court/supervision tool — not an automatic educational placement decision.</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professional_conference_workshop_scene_in.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algn="ctr"/>
            <a:r>
              <a:rPr lang="en-US" sz="2500" b="1" dirty="0">
                <a:solidFill>
                  <a:srgbClr val="263238"/>
                </a:solidFill>
                <a:latin typeface="Aptos" pitchFamily="34" charset="0"/>
                <a:ea typeface="Aptos" pitchFamily="34" charset="-122"/>
                <a:cs typeface="Aptos" pitchFamily="34" charset="-120"/>
              </a:rPr>
              <a:t>A receiving school says the student must “earn back” the prior placement. </a:t>
            </a:r>
            <a:r>
              <a:rPr lang="en-US" sz="2800" b="1" dirty="0"/>
              <a:t>What legal issues does this raise?</a:t>
            </a:r>
            <a:endParaRPr lang="en-US" sz="2500" b="1"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crop_wide_well_lit_modern_school_office_meeting_scene_95414.jpg"/>
          <p:cNvPicPr>
            <a:picLocks noChangeAspect="1"/>
          </p:cNvPicPr>
          <p:nvPr/>
        </p:nvPicPr>
        <p:blipFill>
          <a:blip r:embed="rId5"/>
          <a:srcRect t="3776" b="3776"/>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REENTRY READY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Facilitator 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fontScale="92500"/>
          </a:bodyPr>
          <a:lstStyle/>
          <a:p>
            <a:pPr algn="ctr"/>
            <a:r>
              <a:rPr lang="en-US" sz="2400" b="1" dirty="0">
                <a:solidFill>
                  <a:schemeClr val="accent6">
                    <a:lumMod val="75000"/>
                  </a:schemeClr>
                </a:solidFill>
              </a:rPr>
              <a:t>This may present multiple IDEA concerns. FAPE and comparable services must continue immediately. Placement decisions must be individualized and legally supported, not based on a preset earn back requirement.</a:t>
            </a:r>
            <a:endParaRPr lang="en-US" sz="2250" b="1" dirty="0">
              <a:solidFill>
                <a:schemeClr val="accent6">
                  <a:lumMod val="75000"/>
                </a:schemeClr>
              </a:solidFill>
            </a:endParaRPr>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realistic_well_lit_classroom_or_educational_ro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$100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marL="0" indent="0" algn="ctr">
              <a:buNone/>
            </a:pPr>
            <a:r>
              <a:rPr lang="en-US" sz="2500" b="1" dirty="0">
                <a:solidFill>
                  <a:srgbClr val="263238"/>
                </a:solidFill>
                <a:latin typeface="Aptos" pitchFamily="34" charset="0"/>
                <a:ea typeface="Aptos" pitchFamily="34" charset="-122"/>
                <a:cs typeface="Aptos" pitchFamily="34" charset="-120"/>
              </a:rPr>
              <a:t>Name two partners who may need to collaborate in a reentry or evaluation scenario.</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wide_bright_professional_conference_networking.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$100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marL="0" indent="0" algn="ctr">
              <a:buNone/>
            </a:pPr>
            <a:r>
              <a:rPr lang="en-US" sz="2250" b="1" dirty="0">
                <a:solidFill>
                  <a:srgbClr val="2F7A50"/>
                </a:solidFill>
                <a:latin typeface="Aptos" pitchFamily="34" charset="0"/>
                <a:ea typeface="Aptos" pitchFamily="34" charset="-122"/>
                <a:cs typeface="Aptos" pitchFamily="34" charset="-120"/>
              </a:rPr>
              <a:t>Examples: current LEA, former LEA, SCDJJ, DJJ community staff, DSS, RTF, parent/guardian, court partners, mental health providers.</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wide_interior_office_meeting_room_scene_with_a_pro.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$200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a:bodyPr>
          <a:lstStyle/>
          <a:p>
            <a:pPr algn="ctr"/>
            <a:r>
              <a:rPr lang="en-US" sz="2800" dirty="0"/>
              <a:t>When does SCDJJ School District become the LEA responsible for a student’s educational program?</a:t>
            </a:r>
            <a:endParaRPr lang="en-US" sz="2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wide_interior_office_meeting_room_scene_in_a_reali.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$200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800"/>
            <a:ext cx="6217920" cy="1783080"/>
          </a:xfrm>
          <a:prstGeom prst="rect">
            <a:avLst/>
          </a:prstGeom>
          <a:noFill/>
          <a:ln/>
        </p:spPr>
        <p:txBody>
          <a:bodyPr wrap="square" lIns="508" tIns="508" rIns="508" bIns="508" rtlCol="0" anchor="ctr">
            <a:normAutofit/>
          </a:bodyPr>
          <a:lstStyle/>
          <a:p>
            <a:pPr algn="ctr"/>
            <a:r>
              <a:rPr lang="en-US" sz="2400" dirty="0"/>
              <a:t>When the student is officially enrolled in the SCDJJ School District. At that point, SCDJJ must provide FAPE and implement the IEP and services.</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a_wide_cinematic_shallow_depth_of_field_photo_of.png"/>
          <p:cNvPicPr>
            <a:picLocks noChangeAspect="1"/>
          </p:cNvPicPr>
          <p:nvPr/>
        </p:nvPicPr>
        <p:blipFill>
          <a:blip r:embed="rId4"/>
          <a:srcRect l="8531" r="853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$300</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943600" cy="640080"/>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Team Prompt</a:t>
            </a:r>
            <a:endParaRPr lang="en-US" sz="3000" dirty="0"/>
          </a:p>
        </p:txBody>
      </p:sp>
      <p:sp>
        <p:nvSpPr>
          <p:cNvPr id="5" name="Text 3"/>
          <p:cNvSpPr/>
          <p:nvPr/>
        </p:nvSpPr>
        <p:spPr>
          <a:xfrm>
            <a:off x="685800" y="1965960"/>
            <a:ext cx="6035040" cy="1463040"/>
          </a:xfrm>
          <a:prstGeom prst="rect">
            <a:avLst/>
          </a:prstGeom>
          <a:noFill/>
          <a:ln/>
        </p:spPr>
        <p:txBody>
          <a:bodyPr wrap="square" lIns="508" tIns="508" rIns="508" bIns="508" rtlCol="0" anchor="ctr">
            <a:normAutofit fontScale="92500"/>
          </a:bodyPr>
          <a:lstStyle/>
          <a:p>
            <a:pPr marL="0" indent="0" algn="ctr">
              <a:buNone/>
            </a:pPr>
            <a:r>
              <a:rPr lang="en-US" sz="2500" b="1" dirty="0">
                <a:solidFill>
                  <a:srgbClr val="263238"/>
                </a:solidFill>
                <a:latin typeface="Aptos" pitchFamily="34" charset="0"/>
                <a:ea typeface="Aptos" pitchFamily="34" charset="-122"/>
                <a:cs typeface="Aptos" pitchFamily="34" charset="-120"/>
              </a:rPr>
              <a:t>What is the difference between the South Carolina Department of Juvenile Justice, the South Carolina Department of Correction and a local jail/detention center?</a:t>
            </a:r>
            <a:endParaRPr lang="en-US" sz="2500" dirty="0"/>
          </a:p>
        </p:txBody>
      </p:sp>
      <p:sp>
        <p:nvSpPr>
          <p:cNvPr id="6" name="Text 4"/>
          <p:cNvSpPr/>
          <p:nvPr/>
        </p:nvSpPr>
        <p:spPr>
          <a:xfrm>
            <a:off x="1234440" y="4389120"/>
            <a:ext cx="4389120" cy="502920"/>
          </a:xfrm>
          <a:prstGeom prst="roundRect">
            <a:avLst/>
          </a:prstGeom>
          <a:solidFill>
            <a:srgbClr val="0F7F7A"/>
          </a:solidFill>
          <a:ln>
            <a:solidFill>
              <a:srgbClr val="0F7F7A"/>
            </a:solidFill>
          </a:ln>
        </p:spPr>
        <p:txBody>
          <a:bodyPr wrap="square" lIns="762" tIns="762" rIns="762" bIns="762" rtlCol="0" anchor="ctr"/>
          <a:lstStyle/>
          <a:p>
            <a:pPr marL="0" indent="0" algn="ctr">
              <a:buNone/>
            </a:pPr>
            <a:r>
              <a:rPr lang="en-US" sz="1500" b="1" dirty="0">
                <a:solidFill>
                  <a:srgbClr val="FFFFFF"/>
                </a:solidFill>
                <a:latin typeface="Aptos" pitchFamily="34" charset="0"/>
                <a:ea typeface="Aptos" pitchFamily="34" charset="-122"/>
                <a:cs typeface="Aptos" pitchFamily="34" charset="-120"/>
              </a:rPr>
              <a:t>Discuss, then reveal the answer.</a:t>
            </a:r>
            <a:endParaRPr lang="en-US" sz="1500" dirty="0"/>
          </a:p>
        </p:txBody>
      </p:sp>
      <p:sp>
        <p:nvSpPr>
          <p:cNvPr id="7" name="Text 5">
            <a:hlinkClick r:id="rId3" action="ppaction://hlinksldjump"/>
          </p:cNvPr>
          <p:cNvSpPr/>
          <p:nvPr/>
        </p:nvSpPr>
        <p:spPr>
          <a:xfrm>
            <a:off x="4297680" y="5577840"/>
            <a:ext cx="1645920" cy="41148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Show Answer</a:t>
            </a:r>
            <a:endParaRPr lang="en-US" sz="1300" dirty="0"/>
          </a:p>
        </p:txBody>
      </p:sp>
      <p:sp>
        <p:nvSpPr>
          <p:cNvPr id="8" name="Text 6">
            <a:hlinkClick r:id="rId4" action="ppaction://hlinksldjump"/>
          </p:cNvPr>
          <p:cNvSpPr/>
          <p:nvPr/>
        </p:nvSpPr>
        <p:spPr>
          <a:xfrm>
            <a:off x="6309360" y="5577840"/>
            <a:ext cx="173736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9" name="Image 0" descr="/mnt/data/a_realistic_well_lit_modern_office_school_confere.png"/>
          <p:cNvPicPr>
            <a:picLocks noChangeAspect="1"/>
          </p:cNvPicPr>
          <p:nvPr/>
        </p:nvPicPr>
        <p:blipFill>
          <a:blip r:embed="rId5"/>
          <a:srcRect l="8531" r="8531"/>
          <a:stretch/>
        </p:blipFill>
        <p:spPr>
          <a:xfrm>
            <a:off x="7315200" y="914400"/>
            <a:ext cx="3840480" cy="2606040"/>
          </a:xfrm>
          <a:prstGeom prst="rect">
            <a:avLst/>
          </a:prstGeom>
        </p:spPr>
      </p:pic>
      <p:sp>
        <p:nvSpPr>
          <p:cNvPr id="10" name="Shape 7"/>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1" name="Text 8"/>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2" name="Text 9"/>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AGENCY ALPHABET SOUP | $300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3093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5" name="Text 3"/>
          <p:cNvSpPr/>
          <p:nvPr/>
        </p:nvSpPr>
        <p:spPr>
          <a:xfrm>
            <a:off x="685800" y="1828799"/>
            <a:ext cx="6217920" cy="3300979"/>
          </a:xfrm>
          <a:prstGeom prst="rect">
            <a:avLst/>
          </a:prstGeom>
          <a:noFill/>
          <a:ln/>
        </p:spPr>
        <p:txBody>
          <a:bodyPr wrap="square" lIns="508" tIns="508" rIns="508" bIns="508" rtlCol="0" anchor="ctr">
            <a:normAutofit fontScale="92500" lnSpcReduction="20000"/>
          </a:bodyPr>
          <a:lstStyle/>
          <a:p>
            <a:pPr algn="ctr"/>
            <a:r>
              <a:rPr lang="en-US" sz="2400" dirty="0"/>
              <a:t>SCDJJ serves justice-involved youth and runs its own school district. SCDC that's the adult corrections system, and education is provided through Palmetto Unified School District, a division of SCDC. Local jails or juvenile detention centers are local facilities and not part of SCDJJ’s or SCDC School districts</a:t>
            </a:r>
          </a:p>
          <a:p>
            <a:pPr algn="ctr"/>
            <a:r>
              <a:rPr lang="en-US" sz="2400" dirty="0"/>
              <a:t>In the case of  a local detention center/ Jail, the district where the facility is located is responsible for providing educational services and ensuring compliance with state educational requirements.</a:t>
            </a:r>
            <a:endParaRPr lang="en-US" sz="2250" dirty="0"/>
          </a:p>
        </p:txBody>
      </p:sp>
      <p:sp>
        <p:nvSpPr>
          <p:cNvPr id="7" name="Text 5">
            <a:hlinkClick r:id="rId3" action="ppaction://hlinksldjump"/>
          </p:cNvPr>
          <p:cNvSpPr/>
          <p:nvPr/>
        </p:nvSpPr>
        <p:spPr>
          <a:xfrm>
            <a:off x="5029200" y="5577840"/>
            <a:ext cx="201168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crop4_a_wide_cinematic_shallow_depth_of_field_photo_of_81386.jpg"/>
          <p:cNvPicPr>
            <a:picLocks noChangeAspect="1"/>
          </p:cNvPicPr>
          <p:nvPr/>
        </p:nvPicPr>
        <p:blipFill>
          <a:blip r:embed="rId4"/>
          <a:srcRect t="10771" b="10771"/>
          <a:stretch/>
        </p:blipFill>
        <p:spPr>
          <a:xfrm>
            <a:off x="7315200" y="914400"/>
            <a:ext cx="3840480" cy="26060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FINAL TEAM CHALLENGE</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640080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Final Challenge: Sort the System</a:t>
            </a:r>
            <a:endParaRPr lang="en-US" sz="3000" dirty="0"/>
          </a:p>
        </p:txBody>
      </p:sp>
      <p:sp>
        <p:nvSpPr>
          <p:cNvPr id="5" name="Text 3"/>
          <p:cNvSpPr/>
          <p:nvPr/>
        </p:nvSpPr>
        <p:spPr>
          <a:xfrm>
            <a:off x="731520" y="1874520"/>
            <a:ext cx="6126480" cy="1828800"/>
          </a:xfrm>
          <a:prstGeom prst="rect">
            <a:avLst/>
          </a:prstGeom>
          <a:noFill/>
          <a:ln/>
        </p:spPr>
        <p:txBody>
          <a:bodyPr wrap="square" lIns="508" tIns="508" rIns="508" bIns="508" rtlCol="0" anchor="ctr">
            <a:normAutofit/>
          </a:bodyPr>
          <a:lstStyle/>
          <a:p>
            <a:pPr marL="0" indent="0" algn="l">
              <a:buNone/>
            </a:pPr>
            <a:endParaRPr lang="en-US" sz="2000" dirty="0"/>
          </a:p>
        </p:txBody>
      </p:sp>
      <p:sp>
        <p:nvSpPr>
          <p:cNvPr id="6" name="Text 4">
            <a:hlinkClick r:id="rId3" action="ppaction://hlinksldjump"/>
          </p:cNvPr>
          <p:cNvSpPr/>
          <p:nvPr/>
        </p:nvSpPr>
        <p:spPr>
          <a:xfrm>
            <a:off x="3931920" y="5440680"/>
            <a:ext cx="2148840" cy="45720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300" b="1" u="sng" dirty="0">
                <a:solidFill>
                  <a:srgbClr val="163154"/>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Reveal Final Answer</a:t>
            </a:r>
            <a:endParaRPr lang="en-US" sz="1300" dirty="0"/>
          </a:p>
        </p:txBody>
      </p:sp>
      <p:sp>
        <p:nvSpPr>
          <p:cNvPr id="7" name="Text 5">
            <a:hlinkClick r:id="rId4" action="ppaction://hlinksldjump"/>
          </p:cNvPr>
          <p:cNvSpPr/>
          <p:nvPr/>
        </p:nvSpPr>
        <p:spPr>
          <a:xfrm>
            <a:off x="6355080" y="5440680"/>
            <a:ext cx="1828800" cy="45720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4"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8" name="Image 0" descr="/mnt/data/wide_interior_office_meeting_room_scene_with_a_pro.png"/>
          <p:cNvPicPr>
            <a:picLocks noChangeAspect="1"/>
          </p:cNvPicPr>
          <p:nvPr/>
        </p:nvPicPr>
        <p:blipFill>
          <a:blip r:embed="rId5"/>
          <a:srcRect l="11875" r="11875"/>
          <a:stretch/>
        </p:blipFill>
        <p:spPr>
          <a:xfrm>
            <a:off x="7315200" y="914400"/>
            <a:ext cx="3840480" cy="2834640"/>
          </a:xfrm>
          <a:prstGeom prst="rect">
            <a:avLst/>
          </a:prstGeom>
        </p:spPr>
      </p:pic>
      <p:sp>
        <p:nvSpPr>
          <p:cNvPr id="9" name="Shape 6"/>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0" name="Text 7"/>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1" name="Text 8"/>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
        <p:nvSpPr>
          <p:cNvPr id="13" name="TextBox 12">
            <a:extLst>
              <a:ext uri="{FF2B5EF4-FFF2-40B4-BE49-F238E27FC236}">
                <a16:creationId xmlns:a16="http://schemas.microsoft.com/office/drawing/2014/main" id="{18EF3F85-0597-2568-1EC4-DB000C197875}"/>
              </a:ext>
            </a:extLst>
          </p:cNvPr>
          <p:cNvSpPr txBox="1"/>
          <p:nvPr/>
        </p:nvSpPr>
        <p:spPr>
          <a:xfrm>
            <a:off x="502920" y="2043898"/>
            <a:ext cx="6094070" cy="2862322"/>
          </a:xfrm>
          <a:prstGeom prst="rect">
            <a:avLst/>
          </a:prstGeom>
          <a:noFill/>
        </p:spPr>
        <p:txBody>
          <a:bodyPr wrap="square">
            <a:spAutoFit/>
          </a:bodyPr>
          <a:lstStyle/>
          <a:p>
            <a:r>
              <a:rPr lang="en-US" sz="3600" dirty="0"/>
              <a:t>Name two South Carolina </a:t>
            </a:r>
            <a:r>
              <a:rPr lang="en-US" sz="3600" b="1" dirty="0">
                <a:solidFill>
                  <a:schemeClr val="accent6">
                    <a:lumMod val="75000"/>
                  </a:schemeClr>
                </a:solidFill>
              </a:rPr>
              <a:t>local </a:t>
            </a:r>
            <a:r>
              <a:rPr lang="en-US" sz="3600" dirty="0"/>
              <a:t>juvenile detention centers, say where they're located, and name the LEA responsible for education.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FINAL TEAM CHALLENGE ANSWER</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9555480" y="550145"/>
            <a:ext cx="1925060" cy="658368"/>
          </a:xfrm>
          <a:prstGeom prst="rect">
            <a:avLst/>
          </a:prstGeom>
          <a:noFill/>
          <a:ln/>
        </p:spPr>
        <p:txBody>
          <a:bodyPr wrap="square" lIns="254" tIns="254" rIns="254" bIns="254" rtlCol="0" anchor="ctr">
            <a:normAutofit/>
          </a:bodyPr>
          <a:lstStyle/>
          <a:p>
            <a:pPr marL="0" indent="0">
              <a:buNone/>
            </a:pPr>
            <a:r>
              <a:rPr lang="en-US" sz="3000" b="1" dirty="0">
                <a:solidFill>
                  <a:srgbClr val="163154"/>
                </a:solidFill>
                <a:latin typeface="Georgia" pitchFamily="34" charset="0"/>
                <a:ea typeface="Georgia" pitchFamily="34" charset="-122"/>
                <a:cs typeface="Georgia" pitchFamily="34" charset="-120"/>
              </a:rPr>
              <a:t>Answer.</a:t>
            </a:r>
            <a:endParaRPr lang="en-US" sz="3000" dirty="0"/>
          </a:p>
        </p:txBody>
      </p:sp>
      <p:sp>
        <p:nvSpPr>
          <p:cNvPr id="14" name="Text 12">
            <a:hlinkClick r:id="rId3" action="ppaction://hlinksldjump"/>
          </p:cNvPr>
          <p:cNvSpPr/>
          <p:nvPr/>
        </p:nvSpPr>
        <p:spPr>
          <a:xfrm>
            <a:off x="5120640" y="5687568"/>
            <a:ext cx="1828800" cy="411480"/>
          </a:xfrm>
          <a:prstGeom prst="roundRect">
            <a:avLst/>
          </a:prstGeom>
          <a:solidFill>
            <a:srgbClr val="163154"/>
          </a:solidFill>
          <a:ln>
            <a:solidFill>
              <a:srgbClr val="163154"/>
            </a:solidFill>
          </a:ln>
        </p:spPr>
        <p:txBody>
          <a:bodyPr wrap="square" lIns="762" tIns="762" rIns="762" bIns="762" rtlCol="0" anchor="ctr"/>
          <a:lstStyle/>
          <a:p>
            <a:pPr marL="0" indent="0" algn="ctr">
              <a:buNone/>
            </a:pPr>
            <a:r>
              <a:rPr lang="en-US" sz="1300" b="1" u="sng" dirty="0">
                <a:solidFill>
                  <a:srgbClr val="FFFFFF"/>
                </a:solidFill>
                <a:latin typeface="Aptos" pitchFamily="34" charset="0"/>
                <a:ea typeface="Aptos" pitchFamily="34" charset="-122"/>
                <a:cs typeface="Aptos" pitchFamily="34" charset="-120"/>
                <a:hlinkClick r:id="rId3" action="ppaction://hlinksldjump">
                  <a:extLst>
                    <a:ext uri="{A12FA001-AC4F-418D-AE19-62706E023703}">
                      <ahyp:hlinkClr xmlns:ahyp="http://schemas.microsoft.com/office/drawing/2018/hyperlinkcolor" val="tx"/>
                    </a:ext>
                  </a:extLst>
                </a:hlinkClick>
              </a:rPr>
              <a:t>Back to Board</a:t>
            </a:r>
            <a:endParaRPr lang="en-US" sz="1300" dirty="0"/>
          </a:p>
        </p:txBody>
      </p:sp>
      <p:pic>
        <p:nvPicPr>
          <p:cNvPr id="15" name="Image 0" descr="/mnt/data/a_wide_professional_conference_workshop_scene_in.png"/>
          <p:cNvPicPr>
            <a:picLocks noChangeAspect="1"/>
          </p:cNvPicPr>
          <p:nvPr/>
        </p:nvPicPr>
        <p:blipFill>
          <a:blip r:embed="rId4"/>
          <a:srcRect l="11875" r="11875"/>
          <a:stretch/>
        </p:blipFill>
        <p:spPr>
          <a:xfrm>
            <a:off x="8854633" y="1852095"/>
            <a:ext cx="2720051" cy="3692177"/>
          </a:xfrm>
          <a:prstGeom prst="rect">
            <a:avLst/>
          </a:prstGeom>
        </p:spPr>
      </p:pic>
      <p:sp>
        <p:nvSpPr>
          <p:cNvPr id="16" name="Shape 13"/>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17" name="Text 14"/>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8" name="Text 15"/>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
        <p:nvSpPr>
          <p:cNvPr id="19" name="TextBox 18">
            <a:extLst>
              <a:ext uri="{FF2B5EF4-FFF2-40B4-BE49-F238E27FC236}">
                <a16:creationId xmlns:a16="http://schemas.microsoft.com/office/drawing/2014/main" id="{978BB283-4FB0-F729-70C6-A849B2F98ED6}"/>
              </a:ext>
            </a:extLst>
          </p:cNvPr>
          <p:cNvSpPr txBox="1"/>
          <p:nvPr/>
        </p:nvSpPr>
        <p:spPr>
          <a:xfrm>
            <a:off x="131179" y="797510"/>
            <a:ext cx="8723454" cy="5262979"/>
          </a:xfrm>
          <a:prstGeom prst="rect">
            <a:avLst/>
          </a:prstGeom>
          <a:noFill/>
        </p:spPr>
        <p:txBody>
          <a:bodyPr wrap="square" rtlCol="0">
            <a:spAutoFit/>
          </a:bodyPr>
          <a:lstStyle/>
          <a:p>
            <a:r>
              <a:rPr lang="en-US" sz="2800" b="1" dirty="0">
                <a:solidFill>
                  <a:schemeClr val="tx2"/>
                </a:solidFill>
              </a:rPr>
              <a:t>Charleston County </a:t>
            </a:r>
            <a:r>
              <a:rPr lang="en-US" sz="2800" b="1" dirty="0">
                <a:solidFill>
                  <a:schemeClr val="accent6">
                    <a:lumMod val="75000"/>
                  </a:schemeClr>
                </a:solidFill>
              </a:rPr>
              <a:t>Juvenile Detention Center in North Charleston. LEA is Charleston County School District.</a:t>
            </a:r>
          </a:p>
          <a:p>
            <a:r>
              <a:rPr lang="en-US" sz="2800" b="1" dirty="0">
                <a:solidFill>
                  <a:schemeClr val="tx2"/>
                </a:solidFill>
              </a:rPr>
              <a:t>Greenville County </a:t>
            </a:r>
            <a:r>
              <a:rPr lang="en-US" sz="2800" b="1" dirty="0">
                <a:solidFill>
                  <a:schemeClr val="accent6">
                    <a:lumMod val="75000"/>
                  </a:schemeClr>
                </a:solidFill>
              </a:rPr>
              <a:t>Juvenile Detention Center in Greenville. And the LEA there is Greenville County Schools. </a:t>
            </a:r>
          </a:p>
          <a:p>
            <a:r>
              <a:rPr lang="en-US" sz="2800" b="1" dirty="0">
                <a:solidFill>
                  <a:schemeClr val="tx2"/>
                </a:solidFill>
              </a:rPr>
              <a:t>Williamsburg County </a:t>
            </a:r>
            <a:r>
              <a:rPr lang="en-US" sz="2800" b="1" dirty="0">
                <a:solidFill>
                  <a:schemeClr val="accent6">
                    <a:lumMod val="75000"/>
                  </a:schemeClr>
                </a:solidFill>
              </a:rPr>
              <a:t>also has a detention center in Kingstree, and the responsible LEA is Williamsburg County School District. </a:t>
            </a:r>
          </a:p>
          <a:p>
            <a:r>
              <a:rPr lang="en-US" sz="2800" b="1" dirty="0">
                <a:solidFill>
                  <a:schemeClr val="tx2"/>
                </a:solidFill>
              </a:rPr>
              <a:t>Sumter-Lee </a:t>
            </a:r>
            <a:r>
              <a:rPr lang="en-US" sz="2800" b="1" dirty="0">
                <a:solidFill>
                  <a:schemeClr val="accent6">
                    <a:lumMod val="75000"/>
                  </a:schemeClr>
                </a:solidFill>
              </a:rPr>
              <a:t>Regional Detention Center in Sumter County, and the responsible LEA there is Sumter School District.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329184"/>
            <a:ext cx="4389120" cy="182880"/>
          </a:xfrm>
          <a:prstGeom prst="rect">
            <a:avLst/>
          </a:prstGeom>
          <a:noFill/>
          <a:ln/>
        </p:spPr>
        <p:txBody>
          <a:bodyPr wrap="square" lIns="0" tIns="0" rIns="0" bIns="0" rtlCol="0" anchor="ctr"/>
          <a:lstStyle/>
          <a:p>
            <a:pPr marL="0" indent="0">
              <a:buNone/>
            </a:pPr>
            <a:r>
              <a:rPr lang="en-US" sz="850" b="1" dirty="0">
                <a:solidFill>
                  <a:srgbClr val="163154"/>
                </a:solidFill>
                <a:latin typeface="Aptos" pitchFamily="34" charset="0"/>
                <a:ea typeface="Aptos" pitchFamily="34" charset="-122"/>
                <a:cs typeface="Aptos" pitchFamily="34" charset="-120"/>
              </a:rPr>
              <a:t>CLOSING</a:t>
            </a:r>
            <a:endParaRPr lang="en-US" sz="850" dirty="0"/>
          </a:p>
        </p:txBody>
      </p:sp>
      <p:sp>
        <p:nvSpPr>
          <p:cNvPr id="3" name="Shape 1"/>
          <p:cNvSpPr/>
          <p:nvPr/>
        </p:nvSpPr>
        <p:spPr>
          <a:xfrm>
            <a:off x="502920" y="576072"/>
            <a:ext cx="1005840" cy="0"/>
          </a:xfrm>
          <a:prstGeom prst="line">
            <a:avLst/>
          </a:prstGeom>
          <a:noFill/>
          <a:ln w="17780">
            <a:solidFill>
              <a:srgbClr val="D5B04A"/>
            </a:solidFill>
            <a:prstDash val="solid"/>
          </a:ln>
        </p:spPr>
        <p:txBody>
          <a:bodyPr/>
          <a:lstStyle/>
          <a:p>
            <a:endParaRPr lang="en-US"/>
          </a:p>
        </p:txBody>
      </p:sp>
      <p:sp>
        <p:nvSpPr>
          <p:cNvPr id="4" name="Text 2"/>
          <p:cNvSpPr/>
          <p:nvPr/>
        </p:nvSpPr>
        <p:spPr>
          <a:xfrm>
            <a:off x="502920" y="868680"/>
            <a:ext cx="5029200" cy="640080"/>
          </a:xfrm>
          <a:prstGeom prst="rect">
            <a:avLst/>
          </a:prstGeom>
          <a:noFill/>
          <a:ln/>
        </p:spPr>
        <p:txBody>
          <a:bodyPr wrap="square" lIns="254" tIns="254" rIns="254" bIns="254" rtlCol="0" anchor="ctr">
            <a:normAutofit/>
          </a:bodyPr>
          <a:lstStyle/>
          <a:p>
            <a:pPr marL="0" indent="0">
              <a:buNone/>
            </a:pPr>
            <a:r>
              <a:rPr lang="en-US" sz="3400" b="1" dirty="0">
                <a:solidFill>
                  <a:srgbClr val="163154"/>
                </a:solidFill>
                <a:latin typeface="Georgia" pitchFamily="34" charset="0"/>
                <a:ea typeface="Georgia" pitchFamily="34" charset="-122"/>
                <a:cs typeface="Georgia" pitchFamily="34" charset="-120"/>
              </a:rPr>
              <a:t>Thank you</a:t>
            </a:r>
            <a:endParaRPr lang="en-US" sz="3400" dirty="0"/>
          </a:p>
        </p:txBody>
      </p:sp>
      <p:sp>
        <p:nvSpPr>
          <p:cNvPr id="5" name="Text 3"/>
          <p:cNvSpPr/>
          <p:nvPr/>
        </p:nvSpPr>
        <p:spPr>
          <a:xfrm>
            <a:off x="640080" y="1828800"/>
            <a:ext cx="5852160" cy="822960"/>
          </a:xfrm>
          <a:prstGeom prst="rect">
            <a:avLst/>
          </a:prstGeom>
          <a:noFill/>
          <a:ln/>
        </p:spPr>
        <p:txBody>
          <a:bodyPr wrap="square" lIns="508" tIns="508" rIns="508" bIns="508" rtlCol="0" anchor="ctr">
            <a:normAutofit fontScale="92500" lnSpcReduction="20000"/>
          </a:bodyPr>
          <a:lstStyle/>
          <a:p>
            <a:pPr marL="0" indent="0" algn="l">
              <a:buNone/>
            </a:pPr>
            <a:r>
              <a:rPr lang="en-US" sz="2200" b="1" dirty="0">
                <a:solidFill>
                  <a:srgbClr val="0F7F7A"/>
                </a:solidFill>
                <a:latin typeface="Aptos" pitchFamily="34" charset="0"/>
                <a:ea typeface="Aptos" pitchFamily="34" charset="-122"/>
                <a:cs typeface="Aptos" pitchFamily="34" charset="-120"/>
              </a:rPr>
              <a:t>Thank you for strengthening educational continuity for justice-affected youth with disabilities.</a:t>
            </a:r>
            <a:endParaRPr lang="en-US" sz="2200" dirty="0"/>
          </a:p>
        </p:txBody>
      </p:sp>
      <p:sp>
        <p:nvSpPr>
          <p:cNvPr id="6" name="Text 4"/>
          <p:cNvSpPr/>
          <p:nvPr/>
        </p:nvSpPr>
        <p:spPr>
          <a:xfrm>
            <a:off x="822960" y="3749040"/>
            <a:ext cx="5486400" cy="548640"/>
          </a:xfrm>
          <a:prstGeom prst="roundRect">
            <a:avLst/>
          </a:prstGeom>
          <a:solidFill>
            <a:srgbClr val="D5B04A"/>
          </a:solidFill>
          <a:ln>
            <a:solidFill>
              <a:srgbClr val="D5B04A"/>
            </a:solidFill>
          </a:ln>
        </p:spPr>
        <p:txBody>
          <a:bodyPr wrap="square" lIns="762" tIns="762" rIns="762" bIns="762" rtlCol="0" anchor="ctr"/>
          <a:lstStyle/>
          <a:p>
            <a:pPr marL="0" indent="0" algn="ctr">
              <a:buNone/>
            </a:pPr>
            <a:r>
              <a:rPr lang="en-US" sz="1400" b="1" dirty="0">
                <a:solidFill>
                  <a:srgbClr val="163154"/>
                </a:solidFill>
                <a:latin typeface="Aptos" pitchFamily="34" charset="0"/>
                <a:ea typeface="Aptos" pitchFamily="34" charset="-122"/>
                <a:cs typeface="Aptos" pitchFamily="34" charset="-120"/>
              </a:rPr>
              <a:t>Student-centered • Legally grounded • Collaboration-driven</a:t>
            </a:r>
            <a:endParaRPr lang="en-US" sz="1400" dirty="0"/>
          </a:p>
        </p:txBody>
      </p:sp>
      <p:pic>
        <p:nvPicPr>
          <p:cNvPr id="7" name="Image 0" descr="/mnt/data/wide_well_lit_modern_school_office_meeting_scene.png"/>
          <p:cNvPicPr>
            <a:picLocks noChangeAspect="1"/>
          </p:cNvPicPr>
          <p:nvPr/>
        </p:nvPicPr>
        <p:blipFill>
          <a:blip r:embed="rId3"/>
          <a:srcRect l="9680" r="9680"/>
          <a:stretch/>
        </p:blipFill>
        <p:spPr>
          <a:xfrm>
            <a:off x="6903720" y="777240"/>
            <a:ext cx="4389120" cy="3063240"/>
          </a:xfrm>
          <a:prstGeom prst="rect">
            <a:avLst/>
          </a:prstGeom>
        </p:spPr>
      </p:pic>
      <p:sp>
        <p:nvSpPr>
          <p:cNvPr id="8" name="Shape 5"/>
          <p:cNvSpPr/>
          <p:nvPr/>
        </p:nvSpPr>
        <p:spPr>
          <a:xfrm>
            <a:off x="411480" y="6437376"/>
            <a:ext cx="11384280" cy="0"/>
          </a:xfrm>
          <a:prstGeom prst="line">
            <a:avLst/>
          </a:prstGeom>
          <a:noFill/>
          <a:ln w="12700">
            <a:solidFill>
              <a:srgbClr val="D5B04A"/>
            </a:solidFill>
            <a:prstDash val="solid"/>
          </a:ln>
        </p:spPr>
        <p:txBody>
          <a:bodyPr/>
          <a:lstStyle/>
          <a:p>
            <a:endParaRPr lang="en-US"/>
          </a:p>
        </p:txBody>
      </p:sp>
      <p:sp>
        <p:nvSpPr>
          <p:cNvPr id="9" name="Text 6"/>
          <p:cNvSpPr/>
          <p:nvPr/>
        </p:nvSpPr>
        <p:spPr>
          <a:xfrm>
            <a:off x="411480" y="6547104"/>
            <a:ext cx="4937760" cy="146304"/>
          </a:xfrm>
          <a:prstGeom prst="rect">
            <a:avLst/>
          </a:prstGeom>
          <a:noFill/>
          <a:ln/>
        </p:spPr>
        <p:txBody>
          <a:bodyPr wrap="square" lIns="0" tIns="0" rIns="0" bIns="0" rtlCol="0" anchor="ctr"/>
          <a:lstStyle/>
          <a:p>
            <a:pPr marL="0" indent="0">
              <a:buNone/>
            </a:pPr>
            <a:r>
              <a:rPr lang="en-US" sz="570" dirty="0">
                <a:solidFill>
                  <a:srgbClr val="163154"/>
                </a:solidFill>
                <a:latin typeface="Aptos" pitchFamily="34" charset="0"/>
                <a:ea typeface="Aptos" pitchFamily="34" charset="-122"/>
                <a:cs typeface="Aptos" pitchFamily="34" charset="-120"/>
              </a:rPr>
              <a:t>Presentation created by Dr. Cheryl Hubbard-George  |  © 2026 All rights reserved.</a:t>
            </a:r>
            <a:endParaRPr lang="en-US" sz="570" dirty="0"/>
          </a:p>
        </p:txBody>
      </p:sp>
      <p:sp>
        <p:nvSpPr>
          <p:cNvPr id="10" name="Text 7"/>
          <p:cNvSpPr/>
          <p:nvPr/>
        </p:nvSpPr>
        <p:spPr>
          <a:xfrm>
            <a:off x="7818120" y="6547104"/>
            <a:ext cx="3474720" cy="146304"/>
          </a:xfrm>
          <a:prstGeom prst="rect">
            <a:avLst/>
          </a:prstGeom>
          <a:noFill/>
          <a:ln/>
        </p:spPr>
        <p:txBody>
          <a:bodyPr wrap="square" lIns="0" tIns="0" rIns="0" bIns="0" rtlCol="0" anchor="ctr"/>
          <a:lstStyle/>
          <a:p>
            <a:pPr marL="0" indent="0" algn="r">
              <a:buNone/>
            </a:pPr>
            <a:r>
              <a:rPr lang="en-US" sz="570" b="1" dirty="0">
                <a:solidFill>
                  <a:srgbClr val="163154"/>
                </a:solidFill>
                <a:latin typeface="Aptos" pitchFamily="34" charset="0"/>
                <a:ea typeface="Aptos" pitchFamily="34" charset="-122"/>
                <a:cs typeface="Aptos" pitchFamily="34" charset="-120"/>
              </a:rPr>
              <a:t>TASC | JUSTICE-AFFECTED YOUTH | COLLABORATION</a:t>
            </a:r>
            <a:endParaRPr lang="en-US" sz="57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256</TotalTime>
  <Words>4879</Words>
  <Application>Microsoft Office PowerPoint</Application>
  <PresentationFormat>Widescreen</PresentationFormat>
  <Paragraphs>655</Paragraphs>
  <Slides>72</Slides>
  <Notes>71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72</vt:i4>
      </vt:variant>
    </vt:vector>
  </HeadingPairs>
  <TitlesOfParts>
    <vt:vector size="77" baseType="lpstr">
      <vt:lpstr>Aptos</vt:lpstr>
      <vt:lpstr>Aptos Display</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Justice-Affected Youth with Disabilities: Scenario Workshop</dc:title>
  <dc:subject>TASC Conference Scenario-Based Workshop</dc:subject>
  <dc:creator>Dr. Cheryl Hubbard-George</dc:creator>
  <cp:lastModifiedBy>Cheryl Y. Hubbard-George</cp:lastModifiedBy>
  <cp:revision>28</cp:revision>
  <dcterms:created xsi:type="dcterms:W3CDTF">2026-09-11T22:06:13Z</dcterms:created>
  <dcterms:modified xsi:type="dcterms:W3CDTF">2026-09-13T23:46:07Z</dcterms:modified>
</cp:coreProperties>
</file>